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38"/>
  </p:notesMasterIdLst>
  <p:sldIdLst>
    <p:sldId id="256" r:id="rId5"/>
    <p:sldId id="531" r:id="rId6"/>
    <p:sldId id="546" r:id="rId7"/>
    <p:sldId id="279" r:id="rId8"/>
    <p:sldId id="547" r:id="rId9"/>
    <p:sldId id="559" r:id="rId10"/>
    <p:sldId id="581" r:id="rId11"/>
    <p:sldId id="580" r:id="rId12"/>
    <p:sldId id="593" r:id="rId13"/>
    <p:sldId id="594" r:id="rId14"/>
    <p:sldId id="582" r:id="rId15"/>
    <p:sldId id="596" r:id="rId16"/>
    <p:sldId id="583" r:id="rId17"/>
    <p:sldId id="597" r:id="rId18"/>
    <p:sldId id="569" r:id="rId19"/>
    <p:sldId id="568" r:id="rId20"/>
    <p:sldId id="585" r:id="rId21"/>
    <p:sldId id="573" r:id="rId22"/>
    <p:sldId id="276" r:id="rId23"/>
    <p:sldId id="278" r:id="rId24"/>
    <p:sldId id="277" r:id="rId25"/>
    <p:sldId id="591" r:id="rId26"/>
    <p:sldId id="598" r:id="rId27"/>
    <p:sldId id="589" r:id="rId28"/>
    <p:sldId id="592" r:id="rId29"/>
    <p:sldId id="574" r:id="rId30"/>
    <p:sldId id="575" r:id="rId31"/>
    <p:sldId id="570" r:id="rId32"/>
    <p:sldId id="576" r:id="rId33"/>
    <p:sldId id="577" r:id="rId34"/>
    <p:sldId id="586" r:id="rId35"/>
    <p:sldId id="578" r:id="rId36"/>
    <p:sldId id="579" r:id="rId37"/>
  </p:sldIdLst>
  <p:sldSz cx="12192000" cy="6858000"/>
  <p:notesSz cx="6811963" cy="9942513"/>
  <p:embeddedFontLs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85899" autoAdjust="0"/>
  </p:normalViewPr>
  <p:slideViewPr>
    <p:cSldViewPr snapToGrid="0">
      <p:cViewPr varScale="1">
        <p:scale>
          <a:sx n="109" d="100"/>
          <a:sy n="109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72067-D900-4B91-A78E-DE04532225B1}" type="datetimeFigureOut">
              <a:rPr lang="nb-NO" smtClean="0"/>
              <a:t>16.10.2024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1197" y="4784835"/>
            <a:ext cx="544957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40852-3541-41A7-A523-DC569555706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639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4516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246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MCD (</a:t>
            </a:r>
            <a:r>
              <a:rPr lang="nb-NO" dirty="0" err="1"/>
              <a:t>Months</a:t>
            </a:r>
            <a:r>
              <a:rPr lang="nb-NO" dirty="0"/>
              <a:t> for </a:t>
            </a:r>
            <a:r>
              <a:rPr lang="nb-NO" dirty="0" err="1"/>
              <a:t>Cyclical</a:t>
            </a:r>
            <a:r>
              <a:rPr lang="nb-NO" dirty="0"/>
              <a:t> </a:t>
            </a:r>
            <a:r>
              <a:rPr lang="nb-NO" dirty="0" err="1"/>
              <a:t>Dominance</a:t>
            </a:r>
            <a:r>
              <a:rPr lang="nb-NO" dirty="0"/>
              <a:t>)&gt;=3 ?   =&gt; endring i 3MMA a SA bedre…</a:t>
            </a:r>
          </a:p>
          <a:p>
            <a:r>
              <a:rPr lang="nb-NO" dirty="0"/>
              <a:t>Rapportert i tabellen </a:t>
            </a:r>
            <a:r>
              <a:rPr lang="nb-NO" b="1" dirty="0"/>
              <a:t>F2.D?</a:t>
            </a:r>
            <a:r>
              <a:rPr lang="nb-NO" dirty="0"/>
              <a:t> i X-12ARIMA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072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TRAMO-SEATS developed by Gomez an </a:t>
            </a:r>
            <a:r>
              <a:rPr lang="en-US" dirty="0" err="1"/>
              <a:t>Maravall</a:t>
            </a:r>
            <a:r>
              <a:rPr lang="en-US" dirty="0"/>
              <a:t> (Spain) 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forkortelsen</a:t>
            </a:r>
            <a:r>
              <a:rPr lang="en-US" dirty="0"/>
              <a:t> </a:t>
            </a:r>
            <a:r>
              <a:rPr lang="en-US" sz="1200" dirty="0"/>
              <a:t>TRAMO=</a:t>
            </a:r>
            <a:r>
              <a:rPr lang="en-US" sz="1200" b="1" dirty="0"/>
              <a:t>T</a:t>
            </a:r>
            <a:r>
              <a:rPr lang="en-US" sz="1200" dirty="0"/>
              <a:t>ime series </a:t>
            </a:r>
            <a:r>
              <a:rPr lang="en-US" sz="1200" b="1" dirty="0"/>
              <a:t>R</a:t>
            </a:r>
            <a:r>
              <a:rPr lang="en-US" sz="1200" dirty="0"/>
              <a:t>egression with </a:t>
            </a:r>
            <a:r>
              <a:rPr lang="en-US" sz="1200" b="1" u="sng" dirty="0"/>
              <a:t>A</a:t>
            </a:r>
            <a:r>
              <a:rPr lang="en-US" sz="1200" u="sng" dirty="0"/>
              <a:t>RIMA</a:t>
            </a:r>
            <a:r>
              <a:rPr lang="en-US" sz="1200" dirty="0"/>
              <a:t> noise, </a:t>
            </a:r>
            <a:r>
              <a:rPr lang="en-US" sz="1200" b="1" dirty="0"/>
              <a:t>M</a:t>
            </a:r>
            <a:r>
              <a:rPr lang="en-US" sz="1200" dirty="0"/>
              <a:t>issing observations and </a:t>
            </a:r>
            <a:r>
              <a:rPr lang="en-US" sz="1200" b="1" dirty="0"/>
              <a:t>O</a:t>
            </a:r>
            <a:r>
              <a:rPr lang="en-US" sz="1200" dirty="0"/>
              <a:t>utliers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286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616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 eks. på ssb.no for statistikker som sesongjusteres…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1582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På litt tynn is, ikke tilgang lenger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929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Kun si litt om ett par av punktene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0699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Litt gammel liste, tilpasset x-12ARIMA, </a:t>
            </a:r>
            <a:r>
              <a:rPr lang="nb-NO" dirty="0" err="1"/>
              <a:t>forbedringspotensiale</a:t>
            </a:r>
            <a:r>
              <a:rPr lang="nb-NO" dirty="0"/>
              <a:t>…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917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QQ =MM dersom kvartalstall</a:t>
            </a:r>
          </a:p>
          <a:p>
            <a:endParaRPr lang="nb-NO" dirty="0"/>
          </a:p>
          <a:p>
            <a:r>
              <a:rPr lang="nb-NO" dirty="0"/>
              <a:t>Virker ikke som prosentandelene kan lagres enkelt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2057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QQ =MM dersom kvartalstall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36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/>
              <a:t>Bygger litt på presentasjon av VHI-prosjekt av Jan-Henrik Wang ved Seksjon for næringslivets konjunkturer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5320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QQ =MM dersom kvartalstall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48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QQ =MM dersom kvartalstall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5577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 = D13-tabellen   og A= D11-tabellen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677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0146D-AD09-4220-9D62-35F02C1BAC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9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Kun si litt om ett par av punktene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607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Kun si litt om ett par av punktene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30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9457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890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Notater 33/2010 av Aslaug Hurlen Foss og Tom Andersen Langer (red.) </a:t>
            </a:r>
            <a:br>
              <a:rPr lang="nb-NO" dirty="0"/>
            </a:br>
            <a:r>
              <a:rPr lang="nb-NO" dirty="0"/>
              <a:t>Link: https://www.ssb.no/a/publikasjoner/pdf/notat_201033/notat_201033.pdf 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55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Pigg-diagram </a:t>
            </a:r>
            <a:r>
              <a:rPr lang="en-US" dirty="0" err="1"/>
              <a:t>illustrerer</a:t>
            </a:r>
            <a:r>
              <a:rPr lang="en-US" dirty="0"/>
              <a:t> </a:t>
            </a: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bidraget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irregulær</a:t>
            </a:r>
            <a:r>
              <a:rPr lang="en-US" dirty="0"/>
              <a:t> </a:t>
            </a:r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generelt</a:t>
            </a:r>
            <a:r>
              <a:rPr lang="en-US" dirty="0"/>
              <a:t>, 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punktsprblemene</a:t>
            </a:r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594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sb.no/display/VEILEDNING/Slik+redigerer+du+Om+sesongjustering" TargetMode="External"/><Relationship Id="rId2" Type="http://schemas.openxmlformats.org/officeDocument/2006/relationships/hyperlink" Target="https://www.ssb.no/a/publikasjoner/pdf/notat_200927/notat_20092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stics-norway.atlassian.net/wiki/spaces/PUBLISERING/pages/3785654294/Om+statistikke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age.cloud.microsoft/main/org/ssb.no/threads/eyJfdHlwZSI6IlRocmVhZCIsImlkIjoiMjc4NzAwMTAzNjYxMTU4NCJ9?trk_copy_link=V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stics-norway.atlassian.net/wiki/spaces/s880/pages/3907588990/Sesongjuster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mailto:metode@ssb.n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.europa.eu/eurostat/web/products-manuals-and-guidelines/w/ks-gq-24-012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sb.no/display/VEILEDNING/Slik+redigerer+du+Om+sesongjustering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2713144"/>
            <a:ext cx="9390018" cy="1401656"/>
          </a:xfrm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r>
              <a:rPr lang="nb-NO" dirty="0"/>
              <a:t>Sesongjusteringskurs- introduksjon</a:t>
            </a:r>
            <a:endParaRPr lang="nb-NO" sz="4400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4211515"/>
            <a:ext cx="9390018" cy="1094146"/>
          </a:xfrm>
        </p:spPr>
        <p:txBody>
          <a:bodyPr/>
          <a:lstStyle/>
          <a:p>
            <a:r>
              <a:rPr lang="nb-NO" i="1" dirty="0"/>
              <a:t>2024.10.16</a:t>
            </a:r>
            <a:br>
              <a:rPr lang="nb-NO" i="1" dirty="0"/>
            </a:br>
            <a:r>
              <a:rPr lang="nb-NO" i="1" dirty="0"/>
              <a:t>Jørn </a:t>
            </a:r>
            <a:r>
              <a:rPr lang="nb-NO" i="1" dirty="0" err="1"/>
              <a:t>ivar</a:t>
            </a:r>
            <a:r>
              <a:rPr lang="nb-NO" i="1" dirty="0"/>
              <a:t> hamre</a:t>
            </a:r>
            <a:br>
              <a:rPr lang="nb-NO" i="1" dirty="0"/>
            </a:br>
            <a:r>
              <a:rPr lang="nb-NO" i="1" dirty="0"/>
              <a:t>Seksjon 811</a:t>
            </a:r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4C5C9B52-7F8F-38C1-4C46-36125636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78" y="465986"/>
            <a:ext cx="9651619" cy="1311128"/>
          </a:xfrm>
        </p:spPr>
        <p:txBody>
          <a:bodyPr/>
          <a:lstStyle/>
          <a:p>
            <a:r>
              <a:rPr lang="nb-NO" dirty="0"/>
              <a:t>Piggdiagram</a:t>
            </a:r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8104E3C-9E35-D79D-A5DD-5E5C30185C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8241" y="1862176"/>
            <a:ext cx="3410830" cy="4942558"/>
          </a:xfrm>
        </p:spPr>
        <p:txBody>
          <a:bodyPr/>
          <a:lstStyle/>
          <a:p>
            <a:r>
              <a:rPr lang="nb-NO" dirty="0"/>
              <a:t>Irregulær, avvik fra trend «piggene»</a:t>
            </a:r>
            <a:br>
              <a:rPr lang="nb-NO" dirty="0"/>
            </a:br>
            <a:endParaRPr lang="nb-NO" dirty="0"/>
          </a:p>
          <a:p>
            <a:r>
              <a:rPr lang="nb-NO" dirty="0"/>
              <a:t>Sesongjusterte tall =</a:t>
            </a:r>
            <a:r>
              <a:rPr lang="nb-NO" dirty="0" err="1"/>
              <a:t>trend+irregulær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(tuppen av piggene)</a:t>
            </a:r>
          </a:p>
          <a:p>
            <a:pPr marL="0" indent="0">
              <a:buNone/>
            </a:pPr>
            <a:r>
              <a:rPr lang="nb-NO" dirty="0"/>
              <a:t>Evt. stiple trenden på slutten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DED4B9BF-1EDF-C991-1AD1-752192F9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722" y="1371600"/>
            <a:ext cx="8356603" cy="54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33" y="120769"/>
            <a:ext cx="11724166" cy="1311128"/>
          </a:xfrm>
        </p:spPr>
        <p:txBody>
          <a:bodyPr>
            <a:normAutofit/>
          </a:bodyPr>
          <a:lstStyle/>
          <a:p>
            <a:r>
              <a:rPr lang="nb-NO" sz="4000" dirty="0"/>
              <a:t>ESS Guideline kap. 10.2: Pressemeldinger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4301" y="1120728"/>
            <a:ext cx="11427698" cy="5695950"/>
          </a:xfrm>
          <a:solidFill>
            <a:schemeClr val="bg1"/>
          </a:solidFill>
        </p:spPr>
        <p:txBody>
          <a:bodyPr/>
          <a:lstStyle/>
          <a:p>
            <a:pPr marL="457200" indent="-457200">
              <a:lnSpc>
                <a:spcPct val="100000"/>
              </a:lnSpc>
              <a:buAutoNum type="alphaUcParenR"/>
            </a:pPr>
            <a:r>
              <a:rPr lang="nb-NO" sz="2300" b="1" dirty="0"/>
              <a:t>Beste praksis:</a:t>
            </a:r>
          </a:p>
          <a:p>
            <a:pPr>
              <a:lnSpc>
                <a:spcPct val="100000"/>
              </a:lnSpc>
            </a:pPr>
            <a:r>
              <a:rPr lang="nb-NO" sz="2300" dirty="0"/>
              <a:t>Fokus på </a:t>
            </a:r>
            <a:r>
              <a:rPr lang="nb-NO" sz="2300" b="1" i="1" dirty="0"/>
              <a:t>sesongjusterte data i pressemeldinger</a:t>
            </a:r>
            <a:br>
              <a:rPr lang="nb-NO" sz="2300" b="1" i="1" dirty="0"/>
            </a:br>
            <a:endParaRPr lang="nb-NO" sz="2300" dirty="0"/>
          </a:p>
          <a:p>
            <a:pPr>
              <a:lnSpc>
                <a:spcPct val="100000"/>
              </a:lnSpc>
            </a:pPr>
            <a:r>
              <a:rPr lang="nb-NO" sz="2300" b="1" i="1" u="sng" dirty="0"/>
              <a:t>For trend, bør de nyeste verdiene ikke vises pga. endepunktproblemet, </a:t>
            </a:r>
            <a:br>
              <a:rPr lang="nb-NO" sz="2300" b="1" i="1" u="sng" dirty="0"/>
            </a:br>
            <a:r>
              <a:rPr lang="nb-NO" sz="2300" b="1" i="1" u="sng" dirty="0"/>
              <a:t>evt. stiples eller de bør ledsages av advarsler</a:t>
            </a:r>
            <a:br>
              <a:rPr lang="nb-NO" sz="1800" b="1" i="1" u="sng" dirty="0"/>
            </a:br>
            <a:r>
              <a:rPr lang="nb-NO" sz="1800" dirty="0"/>
              <a:t> </a:t>
            </a:r>
          </a:p>
          <a:p>
            <a:pPr>
              <a:lnSpc>
                <a:spcPct val="100000"/>
              </a:lnSpc>
            </a:pPr>
            <a:r>
              <a:rPr lang="nb-NO" sz="2300" dirty="0"/>
              <a:t>Analyse av revisjon i minst de sesongjusterte estimatene bør inkluderes</a:t>
            </a:r>
            <a:br>
              <a:rPr lang="nb-NO" sz="2300" dirty="0"/>
            </a:br>
            <a:endParaRPr lang="nb-NO" sz="2300" dirty="0"/>
          </a:p>
          <a:p>
            <a:pPr>
              <a:lnSpc>
                <a:spcPct val="100000"/>
              </a:lnSpc>
            </a:pPr>
            <a:endParaRPr lang="nb-NO" sz="1800" dirty="0"/>
          </a:p>
          <a:p>
            <a:pPr marL="0" indent="0">
              <a:lnSpc>
                <a:spcPct val="100000"/>
              </a:lnSpc>
              <a:buNone/>
            </a:pPr>
            <a:r>
              <a:rPr lang="nb-NO" sz="1800" b="1" dirty="0"/>
              <a:t>B): … og presentasjon av trendsyklusen på en grafisk måte</a:t>
            </a:r>
            <a:br>
              <a:rPr lang="nb-NO" sz="1800" b="1" dirty="0"/>
            </a:br>
            <a:r>
              <a:rPr lang="nb-NO" sz="1800" b="1" dirty="0"/>
              <a:t>          som inkluderer estimater for den nåværende slutten av serien</a:t>
            </a:r>
            <a:r>
              <a:rPr lang="nb-NO" sz="1800" dirty="0"/>
              <a:t>. </a:t>
            </a:r>
            <a:br>
              <a:rPr lang="nb-NO" sz="1800" dirty="0"/>
            </a:br>
            <a:endParaRPr lang="nb-NO" sz="1800" dirty="0"/>
          </a:p>
          <a:p>
            <a:pPr marL="0" indent="0">
              <a:lnSpc>
                <a:spcPct val="100000"/>
              </a:lnSpc>
              <a:buNone/>
            </a:pPr>
            <a:r>
              <a:rPr lang="nb-NO" sz="1800" dirty="0"/>
              <a:t>C) Presentasjon av kun ujusterte data, for serier med sesongkomponenter, eller </a:t>
            </a:r>
            <a:r>
              <a:rPr lang="nb-NO" sz="1800" b="1" dirty="0"/>
              <a:t>kun trendsyklusdata</a:t>
            </a:r>
            <a:r>
              <a:rPr lang="nb-NO" sz="1800" dirty="0"/>
              <a:t>,</a:t>
            </a:r>
            <a:br>
              <a:rPr lang="nb-NO" sz="1800" dirty="0"/>
            </a:br>
            <a:r>
              <a:rPr lang="nb-NO" sz="1800" dirty="0"/>
              <a:t>     samt beregning av vekstrater fra tidlig periode til periode på enten rådata eller trendsyklusdata.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A9A67C9-9C61-2CE1-4709-4D39B37A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294" y="128220"/>
            <a:ext cx="1440198" cy="1471938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D1867CE3-417D-9FB1-CDA4-9AFA4BE47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642" y="1228845"/>
            <a:ext cx="2650850" cy="1257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FD2246E-BF8C-996C-2E67-48D9DEED3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832" y="222242"/>
            <a:ext cx="50489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D4190255-E966-FDC5-5736-E207AC87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81"/>
            <a:ext cx="12192000" cy="6421438"/>
          </a:xfrm>
          <a:prstGeom prst="rect">
            <a:avLst/>
          </a:prstGeom>
        </p:spPr>
      </p:pic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8104E3C-9E35-D79D-A5DD-5E5C30185C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1832" y="1238722"/>
            <a:ext cx="3061695" cy="5619278"/>
          </a:xfrm>
        </p:spPr>
        <p:txBody>
          <a:bodyPr/>
          <a:lstStyle/>
          <a:p>
            <a:r>
              <a:rPr lang="nb-NO" dirty="0"/>
              <a:t>Endring i sesongjusterte månedstall svært volatile</a:t>
            </a:r>
          </a:p>
          <a:p>
            <a:r>
              <a:rPr lang="nb-NO" dirty="0"/>
              <a:t>Nyttig å illustrere endring i trend</a:t>
            </a:r>
          </a:p>
          <a:p>
            <a:r>
              <a:rPr lang="nb-NO" dirty="0"/>
              <a:t>Evt. stiple trenden på slutten</a:t>
            </a:r>
          </a:p>
          <a:p>
            <a:r>
              <a:rPr lang="nb-NO" dirty="0"/>
              <a:t>Er 3MMA bedre?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769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1" y="308674"/>
            <a:ext cx="11427698" cy="1311128"/>
          </a:xfrm>
        </p:spPr>
        <p:txBody>
          <a:bodyPr>
            <a:normAutofit/>
          </a:bodyPr>
          <a:lstStyle/>
          <a:p>
            <a:r>
              <a:rPr lang="nb-NO" sz="4000" dirty="0"/>
              <a:t>Dokumentasjon av sesongjusterte tall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2975" y="1714500"/>
            <a:ext cx="11249024" cy="54357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br>
              <a:rPr lang="nb-NO" dirty="0"/>
            </a:br>
            <a:endParaRPr lang="nb-NO" dirty="0"/>
          </a:p>
          <a:p>
            <a:pPr>
              <a:lnSpc>
                <a:spcPct val="100000"/>
              </a:lnSpc>
            </a:pPr>
            <a:r>
              <a:rPr lang="nb-NO" dirty="0"/>
              <a:t>ESS Guideline kap. 10.3:  Om å dokumentere metadata for sesongjustering</a:t>
            </a:r>
            <a:br>
              <a:rPr lang="nb-NO" dirty="0"/>
            </a:br>
            <a:r>
              <a:rPr lang="nb-NO" dirty="0"/>
              <a:t> (detaljer om struktur og formater)</a:t>
            </a:r>
          </a:p>
          <a:p>
            <a:pPr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/>
              <a:t>Oppdatert Om sesongjustering i SSB akseptabelt (B)</a:t>
            </a:r>
          </a:p>
        </p:txBody>
      </p:sp>
      <p:pic>
        <p:nvPicPr>
          <p:cNvPr id="4" name="Picture 2" descr="Vaskelapp til Bondevik – NRK Vestfold og Telemark – Lokale nyheter, TV og  radio">
            <a:extLst>
              <a:ext uri="{FF2B5EF4-FFF2-40B4-BE49-F238E27FC236}">
                <a16:creationId xmlns:a16="http://schemas.microsoft.com/office/drawing/2014/main" id="{90C2DB0D-EC7D-D7F1-AE47-DE8F51A8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158" y="180778"/>
            <a:ext cx="2338719" cy="18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6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1" y="308674"/>
            <a:ext cx="11427698" cy="1311128"/>
          </a:xfrm>
        </p:spPr>
        <p:txBody>
          <a:bodyPr>
            <a:normAutofit/>
          </a:bodyPr>
          <a:lstStyle/>
          <a:p>
            <a:r>
              <a:rPr lang="nb-NO" sz="4000" dirty="0"/>
              <a:t>ESS Guideline kap. 10.3: Dokumentere metadata for sesongjustering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2975" y="1714500"/>
            <a:ext cx="11249024" cy="54357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b-NO" dirty="0"/>
              <a:t>A) Bruk SDMX-strukturen supplert med standard metadatamal for sesongjustering for alle serier. Oppdater informasjonen med både SDMX og sesongjustering metadatamal regelmessig for å reflektere endringer i sesongjusteringsprosessen.</a:t>
            </a:r>
            <a:br>
              <a:rPr lang="nb-NO" dirty="0"/>
            </a:br>
            <a:endParaRPr lang="nb-NO" dirty="0"/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B) Bruk av annen metadata standard, som oppdateres regelmessig.</a:t>
            </a:r>
            <a:br>
              <a:rPr lang="nb-NO" dirty="0"/>
            </a:br>
            <a:endParaRPr lang="nb-NO" dirty="0"/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C) Ikke kompiler noen standard metadata.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r>
              <a:rPr lang="nb-NO" dirty="0"/>
              <a:t>Oppdatert </a:t>
            </a:r>
            <a:r>
              <a:rPr lang="nb-NO" b="1" dirty="0"/>
              <a:t>Om sesongjustering på ssb.no </a:t>
            </a:r>
            <a:r>
              <a:rPr lang="nb-NO" dirty="0"/>
              <a:t>tilsvarer B)     akseptabelt </a:t>
            </a:r>
            <a:r>
              <a:rPr lang="nb-NO" dirty="0">
                <a:sym typeface="Wingdings" panose="05000000000000000000" pitchFamily="2" charset="2"/>
              </a:rPr>
              <a:t>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22193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C98887-C6A8-4B3F-9EFA-91CD60ED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Om sesongjustering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411544-08CE-4F64-AAB6-7C29336E13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5459" y="1862176"/>
            <a:ext cx="11656542" cy="3978862"/>
          </a:xfrm>
        </p:spPr>
        <p:txBody>
          <a:bodyPr/>
          <a:lstStyle/>
          <a:p>
            <a:pPr marL="0" indent="0">
              <a:buNone/>
            </a:pPr>
            <a:r>
              <a:rPr lang="nb-NO" sz="3200" dirty="0"/>
              <a:t>Mal:</a:t>
            </a:r>
          </a:p>
          <a:p>
            <a:pPr marL="0" indent="0">
              <a:buNone/>
            </a:pPr>
            <a:r>
              <a:rPr lang="nb-NO" sz="3200" dirty="0"/>
              <a:t>Dokumentasjon av sesongjustering i SSB (</a:t>
            </a:r>
            <a:r>
              <a:rPr lang="nb-NO" sz="3200" b="1" dirty="0"/>
              <a:t>Notarer 2009-27</a:t>
            </a:r>
            <a:r>
              <a:rPr lang="nb-NO" sz="3200" dirty="0"/>
              <a:t>)</a:t>
            </a:r>
            <a:endParaRPr lang="nb-NO" sz="3200" dirty="0">
              <a:hlinkClick r:id="rId2"/>
            </a:endParaRPr>
          </a:p>
          <a:p>
            <a:endParaRPr lang="nb-NO" sz="2800" dirty="0">
              <a:hlinkClick r:id="rId2"/>
            </a:endParaRPr>
          </a:p>
          <a:p>
            <a:pPr marL="0" indent="0">
              <a:buNone/>
            </a:pPr>
            <a:r>
              <a:rPr lang="nb-NO" dirty="0"/>
              <a:t>( </a:t>
            </a:r>
            <a:r>
              <a:rPr lang="nb-NO" dirty="0">
                <a:hlinkClick r:id="rId2"/>
              </a:rPr>
              <a:t>https://www.ssb.no/a/publikasjoner/pdf/notat_200927/notat_200927.pdf</a:t>
            </a:r>
            <a:r>
              <a:rPr lang="nb-NO" dirty="0"/>
              <a:t> )</a:t>
            </a:r>
            <a:endParaRPr lang="nb-NO" dirty="0">
              <a:hlinkClick r:id="rId3"/>
            </a:endParaRPr>
          </a:p>
          <a:p>
            <a:pPr marL="0" indent="0">
              <a:buNone/>
            </a:pPr>
            <a:endParaRPr lang="nb-NO" sz="2200" dirty="0">
              <a:hlinkClick r:id="rId3"/>
            </a:endParaRPr>
          </a:p>
          <a:p>
            <a:endParaRPr lang="nb-NO" sz="2200" dirty="0">
              <a:hlinkClick r:id="rId3"/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A00A401-71CA-4083-AFF2-C98A662BE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649" y="395545"/>
            <a:ext cx="5424229" cy="168902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320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3F7873F-A1AE-472D-9E38-40E8173D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6" y="815544"/>
            <a:ext cx="11549501" cy="5782965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4FEA2D49-D329-0F62-FDBA-E2060808E40D}"/>
              </a:ext>
            </a:extLst>
          </p:cNvPr>
          <p:cNvSpPr txBox="1"/>
          <p:nvPr/>
        </p:nvSpPr>
        <p:spPr>
          <a:xfrm>
            <a:off x="5221357" y="1417981"/>
            <a:ext cx="4491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(kapitlene i malen)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825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137429F-A9F5-4FB7-9900-AA3A196A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498296"/>
            <a:ext cx="9651619" cy="1311128"/>
          </a:xfrm>
        </p:spPr>
        <p:txBody>
          <a:bodyPr>
            <a:normAutofit/>
          </a:bodyPr>
          <a:lstStyle/>
          <a:p>
            <a:r>
              <a:rPr lang="nb-NO" sz="4000" dirty="0"/>
              <a:t>Lage/redigere Om sesongjustering…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24EC3BB-A155-4C6F-3500-A9535CDB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895" y="2392293"/>
            <a:ext cx="8596105" cy="4465707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AEB85AE-743B-419F-9179-4381F6DCCD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5637" y="1464629"/>
            <a:ext cx="11776364" cy="51735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Om sesongjustering er </a:t>
            </a:r>
            <a:r>
              <a:rPr lang="nb-NO" sz="28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bakt inn i webskjemaet til Om statistikken</a:t>
            </a:r>
            <a:b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endParaRPr lang="nb-NO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nb-NO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 Byrånettet ang.</a:t>
            </a:r>
            <a:b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Om statistikken </a:t>
            </a:r>
            <a: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Wingdings" panose="05000000000000000000" pitchFamily="2" charset="2"/>
              </a:rPr>
              <a:t></a:t>
            </a:r>
            <a: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 </a:t>
            </a:r>
            <a:b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br>
              <a:rPr lang="nb-NO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endParaRPr lang="nb-NO" sz="3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1800" dirty="0"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SE også: </a:t>
            </a:r>
            <a:r>
              <a:rPr lang="en-GB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4"/>
              </a:rPr>
              <a:t>https://statistics-norway.atlassian.net/wiki/spaces/PUBLISERING/pages/3785654294/Om+statistikken</a:t>
            </a:r>
            <a:r>
              <a:rPr lang="en-GB" sz="18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21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7FC2BD00-862B-B974-494F-D74F4D5EC20C}"/>
              </a:ext>
            </a:extLst>
          </p:cNvPr>
          <p:cNvSpPr txBox="1"/>
          <p:nvPr/>
        </p:nvSpPr>
        <p:spPr>
          <a:xfrm>
            <a:off x="4684643" y="266134"/>
            <a:ext cx="6735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/>
              <a:t>(som </a:t>
            </a:r>
            <a:r>
              <a:rPr lang="nb-NO" sz="1100" b="1" dirty="0"/>
              <a:t>var</a:t>
            </a:r>
            <a:r>
              <a:rPr lang="nb-NO" sz="1100" dirty="0"/>
              <a:t> anbefalt å ha med i en tabell over kvaliteten for hver serie som sesongjusteres)</a:t>
            </a:r>
            <a:endParaRPr lang="nb-NO" sz="1000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9FBAB313-0C57-ADE1-A763-FEE667D2C09A}"/>
              </a:ext>
            </a:extLst>
          </p:cNvPr>
          <p:cNvSpPr/>
          <p:nvPr/>
        </p:nvSpPr>
        <p:spPr>
          <a:xfrm>
            <a:off x="9175898" y="5284381"/>
            <a:ext cx="2934586" cy="1509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Litt utdatert i forhold til anbefalt software</a:t>
            </a:r>
          </a:p>
          <a:p>
            <a:pPr algn="ctr"/>
            <a:endParaRPr lang="nb-NO" sz="2000" dirty="0"/>
          </a:p>
          <a:p>
            <a:pPr algn="ctr"/>
            <a:r>
              <a:rPr lang="nb-NO" sz="2000" dirty="0"/>
              <a:t> endringer kommer </a:t>
            </a:r>
          </a:p>
        </p:txBody>
      </p:sp>
    </p:spTree>
    <p:extLst>
      <p:ext uri="{BB962C8B-B14F-4D97-AF65-F5344CB8AC3E}">
        <p14:creationId xmlns:p14="http://schemas.microsoft.com/office/powerpoint/2010/main" val="75250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632189E-0C85-466E-8062-F4139B9C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91153"/>
            <a:ext cx="9651619" cy="1311128"/>
          </a:xfrm>
        </p:spPr>
        <p:txBody>
          <a:bodyPr>
            <a:normAutofit/>
          </a:bodyPr>
          <a:lstStyle/>
          <a:p>
            <a:r>
              <a:rPr lang="en-GB" dirty="0" err="1"/>
              <a:t>Metodebiblioteket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E970C6A-ADB2-4F64-934B-FDB02A6E6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51443" y="1645608"/>
            <a:ext cx="10940557" cy="5212391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gir anbefalte funksjoner</a:t>
            </a:r>
          </a:p>
          <a:p>
            <a:r>
              <a:rPr lang="nb-NO" dirty="0"/>
              <a:t>Oppdatert </a:t>
            </a:r>
            <a:br>
              <a:rPr lang="nb-NO" dirty="0"/>
            </a:br>
            <a:endParaRPr lang="nb-NO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B20E3B42-4C3E-2368-CA30-81D9A228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6050"/>
            <a:ext cx="11363325" cy="615513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51A40DFB-F81B-7F3C-7D2C-57E4D9E3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" y="6046715"/>
            <a:ext cx="11363325" cy="681681"/>
          </a:xfrm>
          <a:prstGeom prst="rect">
            <a:avLst/>
          </a:prstGeom>
        </p:spPr>
      </p:pic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0FA4FD84-9C51-2439-D410-479C24A32517}"/>
              </a:ext>
            </a:extLst>
          </p:cNvPr>
          <p:cNvSpPr/>
          <p:nvPr/>
        </p:nvSpPr>
        <p:spPr>
          <a:xfrm>
            <a:off x="3379370" y="2029113"/>
            <a:ext cx="1847850" cy="1836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E045E923-CC3E-E2C6-805D-094FC2549C5A}"/>
              </a:ext>
            </a:extLst>
          </p:cNvPr>
          <p:cNvSpPr/>
          <p:nvPr/>
        </p:nvSpPr>
        <p:spPr>
          <a:xfrm>
            <a:off x="1550572" y="6304347"/>
            <a:ext cx="2291511" cy="474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EF0DBF4-EEE0-A145-21BC-6D3898C2FB1D}"/>
              </a:ext>
            </a:extLst>
          </p:cNvPr>
          <p:cNvSpPr/>
          <p:nvPr/>
        </p:nvSpPr>
        <p:spPr>
          <a:xfrm>
            <a:off x="1082842" y="4604085"/>
            <a:ext cx="2847472" cy="1416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626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761E07-A346-4441-B446-C5363D8D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E98EDB-8F0F-4221-83FA-2767B624A0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sz="2800" dirty="0"/>
              <a:t>ESS guideline og beste praksis </a:t>
            </a:r>
          </a:p>
          <a:p>
            <a:r>
              <a:rPr lang="nb-NO" sz="2800" dirty="0"/>
              <a:t>Formidling av sesongjusterte tall </a:t>
            </a:r>
            <a:br>
              <a:rPr lang="nb-NO" sz="2800" dirty="0"/>
            </a:br>
            <a:r>
              <a:rPr lang="nb-NO" sz="2800" dirty="0"/>
              <a:t>Dokumentasjonsmalen «Om sesongjustering»</a:t>
            </a:r>
          </a:p>
          <a:p>
            <a:r>
              <a:rPr lang="nb-NO" sz="2800" dirty="0"/>
              <a:t>Intern-informasjon </a:t>
            </a:r>
          </a:p>
          <a:p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833011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E970C6A-ADB2-4F64-934B-FDB02A6E6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18725" y="1050758"/>
            <a:ext cx="3373275" cy="5807241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anbefalte funksjoner</a:t>
            </a:r>
          </a:p>
          <a:p>
            <a:r>
              <a:rPr lang="nb-NO" dirty="0"/>
              <a:t>Dapla vennlige</a:t>
            </a:r>
          </a:p>
          <a:p>
            <a:endParaRPr lang="nb-NO" dirty="0"/>
          </a:p>
          <a:p>
            <a:r>
              <a:rPr lang="nb-NO" dirty="0"/>
              <a:t>Kun R (foreløpig) </a:t>
            </a:r>
            <a:br>
              <a:rPr lang="nb-NO" dirty="0"/>
            </a:b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079EC0D-A696-7DE6-2482-C4DB637F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" y="21764"/>
            <a:ext cx="12060740" cy="72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5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E970C6A-ADB2-4F64-934B-FDB02A6E6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654717" y="1034716"/>
            <a:ext cx="3537284" cy="5823283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Dapla vennlige…, </a:t>
            </a:r>
          </a:p>
          <a:p>
            <a:r>
              <a:rPr lang="nb-NO" dirty="0"/>
              <a:t>Anbefalte funksjoner</a:t>
            </a:r>
          </a:p>
          <a:p>
            <a:r>
              <a:rPr lang="nb-NO" dirty="0"/>
              <a:t>Flere nye</a:t>
            </a:r>
          </a:p>
          <a:p>
            <a:pPr marL="0" indent="0">
              <a:buNone/>
            </a:pPr>
            <a:br>
              <a:rPr lang="nb-NO" dirty="0"/>
            </a:br>
            <a:endParaRPr lang="nb-NO" dirty="0"/>
          </a:p>
          <a:p>
            <a:r>
              <a:rPr lang="nb-NO" dirty="0"/>
              <a:t>Kun R (foreløpig)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22A5B5F-AF76-F1DC-BE92-AEBBBFF9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8" y="89333"/>
            <a:ext cx="8521946" cy="66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6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9F7B4C-BDF5-B4DB-8407-270F8121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25" y="376122"/>
            <a:ext cx="10107653" cy="1311128"/>
          </a:xfrm>
        </p:spPr>
        <p:txBody>
          <a:bodyPr/>
          <a:lstStyle/>
          <a:p>
            <a:r>
              <a:rPr lang="nb-NO" dirty="0"/>
              <a:t>Egen </a:t>
            </a:r>
            <a:r>
              <a:rPr lang="nb-NO" dirty="0" err="1"/>
              <a:t>Engange</a:t>
            </a:r>
            <a:r>
              <a:rPr lang="nb-NO" dirty="0"/>
              <a:t> -gruppe om sesongjustering (tidl. </a:t>
            </a:r>
            <a:r>
              <a:rPr lang="nb-NO" dirty="0" err="1"/>
              <a:t>yammer</a:t>
            </a:r>
            <a:r>
              <a:rPr lang="nb-NO" dirty="0"/>
              <a:t>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2641EE-0D09-A83F-03B1-05D284D2AD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5405" y="1806516"/>
            <a:ext cx="3090173" cy="4995823"/>
          </a:xfrm>
        </p:spPr>
        <p:txBody>
          <a:bodyPr/>
          <a:lstStyle/>
          <a:p>
            <a:r>
              <a:rPr lang="nb-NO" dirty="0"/>
              <a:t>Uformell kanal</a:t>
            </a:r>
          </a:p>
          <a:p>
            <a:r>
              <a:rPr lang="nb-NO" dirty="0"/>
              <a:t>Dele info </a:t>
            </a:r>
          </a:p>
          <a:p>
            <a:r>
              <a:rPr lang="nb-NO" dirty="0"/>
              <a:t>Nyheter</a:t>
            </a:r>
          </a:p>
          <a:p>
            <a:r>
              <a:rPr lang="nb-NO" dirty="0"/>
              <a:t>Stille spørsmål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E7826D5-2FD8-D95A-7F68-83DB443A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86" y="982140"/>
            <a:ext cx="7343563" cy="58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2641EE-0D09-A83F-03B1-05D284D2AD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4447" y="518746"/>
            <a:ext cx="2215662" cy="6283593"/>
          </a:xfrm>
        </p:spPr>
        <p:txBody>
          <a:bodyPr/>
          <a:lstStyle/>
          <a:p>
            <a:pPr marL="0" indent="0">
              <a:buNone/>
            </a:pPr>
            <a:r>
              <a:rPr lang="nb-NO" sz="2800" b="1" dirty="0"/>
              <a:t>Eksempel </a:t>
            </a:r>
          </a:p>
          <a:p>
            <a:pPr marL="0" indent="0">
              <a:buNone/>
            </a:pPr>
            <a:endParaRPr lang="nb-NO" sz="2800" b="1" dirty="0"/>
          </a:p>
          <a:p>
            <a:pPr marL="0" indent="0">
              <a:buNone/>
            </a:pPr>
            <a:endParaRPr lang="nb-NO" sz="2800" b="1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500B16D-632A-E239-C97D-2B7963FC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41" y="55662"/>
            <a:ext cx="9005165" cy="657000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6B0A5014-2DD5-44C6-42EA-8382144D9B32}"/>
              </a:ext>
            </a:extLst>
          </p:cNvPr>
          <p:cNvSpPr txBox="1"/>
          <p:nvPr/>
        </p:nvSpPr>
        <p:spPr>
          <a:xfrm>
            <a:off x="158261" y="6611814"/>
            <a:ext cx="7930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3"/>
              </a:rPr>
              <a:t>https://engage.cloud.microsoft/main/org/ssb.no/threads/eyJfdHlwZSI6IlRocmVhZCIsImlkIjoiMjc4NzAwMTAzNjYxMTU4NCJ9?trk_copy_link=V2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644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087C39-6697-4974-8D72-24DCBC6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" y="123200"/>
            <a:ext cx="11574780" cy="1311128"/>
          </a:xfrm>
        </p:spPr>
        <p:txBody>
          <a:bodyPr>
            <a:normAutofit/>
          </a:bodyPr>
          <a:lstStyle/>
          <a:p>
            <a:r>
              <a:rPr lang="nb-NO" dirty="0"/>
              <a:t>Metodewiki: sesongjustering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E14040-351F-4CAC-813A-656CDBB729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1088106"/>
            <a:ext cx="10455008" cy="5646694"/>
          </a:xfrm>
        </p:spPr>
        <p:txBody>
          <a:bodyPr/>
          <a:lstStyle/>
          <a:p>
            <a:endParaRPr lang="nb-NO" sz="2800" dirty="0"/>
          </a:p>
          <a:p>
            <a:endParaRPr lang="nb-NO" sz="28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CF9F42C4-3E91-68E3-7A61-2D70F89F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0" y="1088106"/>
            <a:ext cx="8997415" cy="5621036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D786537B-B4D6-D551-D461-5573957DEC9F}"/>
              </a:ext>
            </a:extLst>
          </p:cNvPr>
          <p:cNvSpPr txBox="1"/>
          <p:nvPr/>
        </p:nvSpPr>
        <p:spPr>
          <a:xfrm>
            <a:off x="89456" y="6508020"/>
            <a:ext cx="1045500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nb-NO" sz="1600" b="1" dirty="0">
                <a:hlinkClick r:id="rId4"/>
              </a:rPr>
              <a:t>https://statistics-norway.atlassian.net/wiki/spaces/s880/pages/3907588990/Sesongjustering</a:t>
            </a:r>
            <a:r>
              <a:rPr lang="nb-NO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65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163F80-D5B4-B5F6-F75F-8F2BEE0E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Teams: A20 - Sesongjustering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E8F8D82-23D1-F694-4E7B-F11A954AFE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200" y="1862175"/>
            <a:ext cx="3081867" cy="4606357"/>
          </a:xfrm>
        </p:spPr>
        <p:txBody>
          <a:bodyPr/>
          <a:lstStyle/>
          <a:p>
            <a:r>
              <a:rPr lang="nb-NO" b="0" i="0" dirty="0">
                <a:solidFill>
                  <a:srgbClr val="242424"/>
                </a:solidFill>
                <a:effectLst/>
                <a:latin typeface="-apple-system"/>
              </a:rPr>
              <a:t>En plattform med lavere terskel</a:t>
            </a:r>
          </a:p>
          <a:p>
            <a:r>
              <a:rPr lang="nb-NO" b="0" i="0" dirty="0">
                <a:solidFill>
                  <a:srgbClr val="242424"/>
                </a:solidFill>
                <a:effectLst/>
                <a:latin typeface="-apple-system"/>
              </a:rPr>
              <a:t>Kan diskutere evt. utfordringer i sesongjusteringer</a:t>
            </a:r>
          </a:p>
          <a:p>
            <a:r>
              <a:rPr lang="nb-NO" b="1" dirty="0">
                <a:solidFill>
                  <a:srgbClr val="242424"/>
                </a:solidFill>
                <a:latin typeface="-apple-system"/>
              </a:rPr>
              <a:t>Bestille større oppdrag, </a:t>
            </a:r>
            <a:r>
              <a:rPr lang="nb-NO" dirty="0">
                <a:solidFill>
                  <a:srgbClr val="242424"/>
                </a:solidFill>
                <a:latin typeface="-apple-system"/>
              </a:rPr>
              <a:t>bruk: </a:t>
            </a:r>
            <a:r>
              <a:rPr lang="nb-NO" sz="1800" u="sng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hlinkClick r:id="rId2"/>
              </a:rPr>
              <a:t>metode@ssb.no</a:t>
            </a:r>
            <a:r>
              <a:rPr lang="nb-NO" sz="1800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nb-NO" dirty="0">
                <a:solidFill>
                  <a:srgbClr val="242424"/>
                </a:solidFill>
                <a:latin typeface="-apple-system"/>
              </a:rPr>
              <a:t> 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3984C4C-A10C-322E-5443-95108DC0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2" y="1600200"/>
            <a:ext cx="834731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37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13F1D126-A9F6-BF1D-763F-530C4B528FA5}"/>
              </a:ext>
            </a:extLst>
          </p:cNvPr>
          <p:cNvSpPr/>
          <p:nvPr/>
        </p:nvSpPr>
        <p:spPr>
          <a:xfrm>
            <a:off x="10725150" y="286702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C9A23BC2-A819-85D8-033D-030B42A66772}"/>
              </a:ext>
            </a:extLst>
          </p:cNvPr>
          <p:cNvSpPr/>
          <p:nvPr/>
        </p:nvSpPr>
        <p:spPr>
          <a:xfrm>
            <a:off x="10182225" y="317182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54FD83F3-F096-63F3-8493-F413499FAA1A}"/>
              </a:ext>
            </a:extLst>
          </p:cNvPr>
          <p:cNvSpPr/>
          <p:nvPr/>
        </p:nvSpPr>
        <p:spPr>
          <a:xfrm>
            <a:off x="8172450" y="376237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D7BD369F-3FDD-1084-8F50-1286E4661E39}"/>
              </a:ext>
            </a:extLst>
          </p:cNvPr>
          <p:cNvSpPr/>
          <p:nvPr/>
        </p:nvSpPr>
        <p:spPr>
          <a:xfrm>
            <a:off x="7639050" y="3409950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0A97C504-2CC8-BAD6-D02E-DB6769D7E91A}"/>
              </a:ext>
            </a:extLst>
          </p:cNvPr>
          <p:cNvSpPr/>
          <p:nvPr/>
        </p:nvSpPr>
        <p:spPr>
          <a:xfrm>
            <a:off x="6000750" y="4057650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D130D37F-C51F-7921-A346-BD486006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259" y="3867150"/>
            <a:ext cx="2705478" cy="2743583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C76FE013-841C-3E2A-9101-101BD4F2B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08" y="4476709"/>
            <a:ext cx="7411484" cy="590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248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3" name="Rektangel: avrundede hjørner 2">
            <a:extLst>
              <a:ext uri="{FF2B5EF4-FFF2-40B4-BE49-F238E27FC236}">
                <a16:creationId xmlns:a16="http://schemas.microsoft.com/office/drawing/2014/main" id="{13F1D126-A9F6-BF1D-763F-530C4B528FA5}"/>
              </a:ext>
            </a:extLst>
          </p:cNvPr>
          <p:cNvSpPr/>
          <p:nvPr/>
        </p:nvSpPr>
        <p:spPr>
          <a:xfrm>
            <a:off x="10725150" y="286702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C9A23BC2-A819-85D8-033D-030B42A66772}"/>
              </a:ext>
            </a:extLst>
          </p:cNvPr>
          <p:cNvSpPr/>
          <p:nvPr/>
        </p:nvSpPr>
        <p:spPr>
          <a:xfrm>
            <a:off x="10182225" y="317182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54FD83F3-F096-63F3-8493-F413499FAA1A}"/>
              </a:ext>
            </a:extLst>
          </p:cNvPr>
          <p:cNvSpPr/>
          <p:nvPr/>
        </p:nvSpPr>
        <p:spPr>
          <a:xfrm>
            <a:off x="8172450" y="3762375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D7BD369F-3FDD-1084-8F50-1286E4661E39}"/>
              </a:ext>
            </a:extLst>
          </p:cNvPr>
          <p:cNvSpPr/>
          <p:nvPr/>
        </p:nvSpPr>
        <p:spPr>
          <a:xfrm>
            <a:off x="7639050" y="3409950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0A97C504-2CC8-BAD6-D02E-DB6769D7E91A}"/>
              </a:ext>
            </a:extLst>
          </p:cNvPr>
          <p:cNvSpPr/>
          <p:nvPr/>
        </p:nvSpPr>
        <p:spPr>
          <a:xfrm>
            <a:off x="6000750" y="4057650"/>
            <a:ext cx="561975" cy="3905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Snakkeboble: rektangel med avrundede hjørner 7">
            <a:extLst>
              <a:ext uri="{FF2B5EF4-FFF2-40B4-BE49-F238E27FC236}">
                <a16:creationId xmlns:a16="http://schemas.microsoft.com/office/drawing/2014/main" id="{5062CC9B-31CA-C77A-D8BB-33C4A7094CB3}"/>
              </a:ext>
            </a:extLst>
          </p:cNvPr>
          <p:cNvSpPr/>
          <p:nvPr/>
        </p:nvSpPr>
        <p:spPr>
          <a:xfrm>
            <a:off x="6534150" y="137690"/>
            <a:ext cx="5042072" cy="2555312"/>
          </a:xfrm>
          <a:prstGeom prst="wedgeRoundRectCallout">
            <a:avLst>
              <a:gd name="adj1" fmla="val 33430"/>
              <a:gd name="adj2" fmla="val 57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Tja, kan være  misvisende hvis trenden viser flere retningsendringer. Av denne grunn beregnes </a:t>
            </a:r>
            <a:r>
              <a:rPr lang="nb-NO" sz="2000" u="sng" dirty="0"/>
              <a:t>Q2</a:t>
            </a:r>
            <a:r>
              <a:rPr lang="nb-NO" sz="2000" dirty="0"/>
              <a:t>, et vektet gjennomsnitt av M-statistikken som </a:t>
            </a:r>
            <a:r>
              <a:rPr lang="nb-NO" sz="2000" u="sng" dirty="0"/>
              <a:t>ekskluderer M2</a:t>
            </a:r>
            <a:r>
              <a:rPr lang="nb-NO" sz="2000" dirty="0"/>
              <a:t>. «Jeg» (catherinechhood.net)  ignorerer generelt sviktende M2-statistikk.</a:t>
            </a:r>
          </a:p>
          <a:p>
            <a:pPr algn="ctr"/>
            <a:endParaRPr lang="nb-NO" dirty="0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868BF9EB-5DC2-9043-EB14-22F970BE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934" y="4094786"/>
            <a:ext cx="2705478" cy="2743583"/>
          </a:xfrm>
          <a:prstGeom prst="rect">
            <a:avLst/>
          </a:prstGeom>
        </p:spPr>
      </p:pic>
      <p:sp>
        <p:nvSpPr>
          <p:cNvPr id="10" name="Snakkeboble: rektangel med avrundede hjørner 9">
            <a:extLst>
              <a:ext uri="{FF2B5EF4-FFF2-40B4-BE49-F238E27FC236}">
                <a16:creationId xmlns:a16="http://schemas.microsoft.com/office/drawing/2014/main" id="{CF770B16-8742-C7D5-27B6-B4719FA499E4}"/>
              </a:ext>
            </a:extLst>
          </p:cNvPr>
          <p:cNvSpPr/>
          <p:nvPr/>
        </p:nvSpPr>
        <p:spPr>
          <a:xfrm>
            <a:off x="6625272" y="3823130"/>
            <a:ext cx="2966404" cy="2310969"/>
          </a:xfrm>
          <a:prstGeom prst="wedgeRoundRectCallout">
            <a:avLst>
              <a:gd name="adj1" fmla="val 105247"/>
              <a:gd name="adj2" fmla="val 74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Q2, et vektet gjennomsnitt av </a:t>
            </a:r>
            <a:br>
              <a:rPr lang="nb-NO" sz="2400" dirty="0"/>
            </a:br>
            <a:r>
              <a:rPr lang="nb-NO" sz="2400" dirty="0"/>
              <a:t>M-statistikken som </a:t>
            </a:r>
            <a:r>
              <a:rPr lang="nb-NO" sz="2400" u="sng" dirty="0"/>
              <a:t>ekskluderer M2,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ofte bedre </a:t>
            </a:r>
            <a:endParaRPr lang="nb-NO" sz="1400" dirty="0"/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124D2AF2-3AD5-311C-4D7B-B551D87789AC}"/>
              </a:ext>
            </a:extLst>
          </p:cNvPr>
          <p:cNvSpPr/>
          <p:nvPr/>
        </p:nvSpPr>
        <p:spPr>
          <a:xfrm>
            <a:off x="11258550" y="6400801"/>
            <a:ext cx="708197" cy="3195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20AD6244-7D2E-18A5-CD2A-5A732E97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8" y="6144495"/>
            <a:ext cx="7182852" cy="619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75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4" name="Snakkeboble: rektangel med avrundede hjørner 3">
            <a:extLst>
              <a:ext uri="{FF2B5EF4-FFF2-40B4-BE49-F238E27FC236}">
                <a16:creationId xmlns:a16="http://schemas.microsoft.com/office/drawing/2014/main" id="{6F1D8B79-BE79-CB61-05A9-B7447FE3AB37}"/>
              </a:ext>
            </a:extLst>
          </p:cNvPr>
          <p:cNvSpPr/>
          <p:nvPr/>
        </p:nvSpPr>
        <p:spPr>
          <a:xfrm>
            <a:off x="6740352" y="190990"/>
            <a:ext cx="5042072" cy="2555312"/>
          </a:xfrm>
          <a:prstGeom prst="wedgeRoundRectCallout">
            <a:avLst>
              <a:gd name="adj1" fmla="val -97107"/>
              <a:gd name="adj2" fmla="val 1153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u="sng" dirty="0"/>
              <a:t>SLIDING SPAN TEST </a:t>
            </a:r>
            <a:br>
              <a:rPr lang="nb-NO" sz="2000" dirty="0"/>
            </a:br>
            <a:r>
              <a:rPr lang="nb-NO" sz="2000" b="1" u="sng" dirty="0"/>
              <a:t>S(%)</a:t>
            </a:r>
            <a:r>
              <a:rPr lang="nb-NO" sz="2000" dirty="0"/>
              <a:t> -prosentandel måneder (kvartaler) som </a:t>
            </a:r>
            <a:r>
              <a:rPr lang="nb-NO" sz="2000" u="sng" dirty="0"/>
              <a:t>sesongjusteringen</a:t>
            </a:r>
            <a:r>
              <a:rPr lang="nb-NO" sz="2000" dirty="0"/>
              <a:t> er definert som ustabil</a:t>
            </a:r>
            <a:br>
              <a:rPr lang="nb-NO" sz="2000" dirty="0"/>
            </a:br>
            <a:r>
              <a:rPr lang="nb-NO" sz="2000" dirty="0"/>
              <a:t>BØR:		  S &lt; 15%</a:t>
            </a:r>
            <a:br>
              <a:rPr lang="nb-NO" sz="2000" dirty="0"/>
            </a:br>
            <a:r>
              <a:rPr lang="nb-NO" sz="2000" dirty="0"/>
              <a:t>DÅRLIG:  S&gt;25 % </a:t>
            </a:r>
          </a:p>
          <a:p>
            <a:pPr algn="ctr"/>
            <a:endParaRPr lang="nb-NO" sz="2000" dirty="0"/>
          </a:p>
        </p:txBody>
      </p:sp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47C11A23-D6B9-47DC-DDAF-F4CF350E8106}"/>
              </a:ext>
            </a:extLst>
          </p:cNvPr>
          <p:cNvSpPr/>
          <p:nvPr/>
        </p:nvSpPr>
        <p:spPr>
          <a:xfrm>
            <a:off x="6625271" y="3880280"/>
            <a:ext cx="5157153" cy="2310969"/>
          </a:xfrm>
          <a:prstGeom prst="wedgeRoundRectCallout">
            <a:avLst>
              <a:gd name="adj1" fmla="val -66029"/>
              <a:gd name="adj2" fmla="val -197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SLIDING SPAN TEST, </a:t>
            </a:r>
            <a:br>
              <a:rPr lang="nb-NO" sz="2400" dirty="0"/>
            </a:br>
            <a:r>
              <a:rPr lang="nb-NO" sz="2400" b="1" u="sng" dirty="0"/>
              <a:t>MM %</a:t>
            </a:r>
            <a:r>
              <a:rPr lang="nb-NO" sz="2400" dirty="0"/>
              <a:t> er prosentandel måneder der </a:t>
            </a:r>
            <a:r>
              <a:rPr lang="nb-NO" sz="2400" b="1" u="sng" dirty="0"/>
              <a:t>vekst</a:t>
            </a:r>
            <a:r>
              <a:rPr lang="nb-NO" sz="2400" u="sng" dirty="0"/>
              <a:t>raten</a:t>
            </a:r>
            <a:r>
              <a:rPr lang="nb-NO" sz="2400" dirty="0"/>
              <a:t> er ustabil:</a:t>
            </a:r>
            <a:br>
              <a:rPr lang="nb-NO" sz="2400" dirty="0"/>
            </a:br>
            <a:r>
              <a:rPr lang="nb-NO" sz="2400" dirty="0"/>
              <a:t>BØR HA: MM &lt; 40%</a:t>
            </a:r>
            <a:br>
              <a:rPr lang="nb-NO" sz="2400" dirty="0"/>
            </a:br>
            <a:r>
              <a:rPr lang="nb-NO" sz="2400" dirty="0"/>
              <a:t>DÅRLIG:  MM &gt; 40%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036D249-9561-3B04-0055-3E625CC6DD1B}"/>
              </a:ext>
            </a:extLst>
          </p:cNvPr>
          <p:cNvSpPr txBox="1"/>
          <p:nvPr/>
        </p:nvSpPr>
        <p:spPr>
          <a:xfrm>
            <a:off x="381000" y="1162050"/>
            <a:ext cx="4019550" cy="2554545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2000" b="1" dirty="0"/>
              <a:t>SLIDING SPAN TESTER</a:t>
            </a:r>
            <a:r>
              <a:rPr lang="nb-NO" sz="2000" dirty="0"/>
              <a:t>: </a:t>
            </a:r>
            <a:br>
              <a:rPr lang="nb-NO" sz="2000" dirty="0"/>
            </a:br>
            <a:r>
              <a:rPr lang="nb-NO" sz="2000" dirty="0"/>
              <a:t>resultater for </a:t>
            </a:r>
            <a:r>
              <a:rPr lang="nb-NO" sz="2000" u="sng" dirty="0"/>
              <a:t>overlappende deler av en serie</a:t>
            </a:r>
            <a:r>
              <a:rPr lang="nb-NO" sz="2000" dirty="0"/>
              <a:t>, gjerne 3 – 4 overlappende deler. Testresultatene viser hvor stor </a:t>
            </a:r>
            <a:r>
              <a:rPr lang="nb-NO" sz="2000" b="1" i="1" dirty="0"/>
              <a:t>andel av observasjonene som </a:t>
            </a:r>
          </a:p>
          <a:p>
            <a:r>
              <a:rPr lang="nb-NO" sz="2000" b="1" i="1" dirty="0"/>
              <a:t>revideres mer enn en gitt grense (vanligvis 3 prosent)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37C1B63-0D92-B1E0-8692-0065FEB8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0" y="4687655"/>
            <a:ext cx="4506713" cy="1979355"/>
          </a:xfrm>
          <a:prstGeom prst="rect">
            <a:avLst/>
          </a:prstGeom>
        </p:spPr>
      </p:pic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DBCCF6BE-79E5-9E97-0C81-F6314FE6B353}"/>
              </a:ext>
            </a:extLst>
          </p:cNvPr>
          <p:cNvSpPr/>
          <p:nvPr/>
        </p:nvSpPr>
        <p:spPr>
          <a:xfrm>
            <a:off x="3190875" y="5572125"/>
            <a:ext cx="1562100" cy="2952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F605500C-1E75-EAD7-77E8-EEC1AFA46B68}"/>
              </a:ext>
            </a:extLst>
          </p:cNvPr>
          <p:cNvSpPr/>
          <p:nvPr/>
        </p:nvSpPr>
        <p:spPr>
          <a:xfrm>
            <a:off x="790575" y="5905500"/>
            <a:ext cx="857250" cy="352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15B0C0FF-6947-E805-A169-8165C9C19954}"/>
              </a:ext>
            </a:extLst>
          </p:cNvPr>
          <p:cNvSpPr/>
          <p:nvPr/>
        </p:nvSpPr>
        <p:spPr>
          <a:xfrm>
            <a:off x="923925" y="6372226"/>
            <a:ext cx="704850" cy="190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643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98BA100-4A41-C444-485E-89CDF425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25" y="4940405"/>
            <a:ext cx="4381500" cy="1853990"/>
          </a:xfrm>
          <a:prstGeom prst="rect">
            <a:avLst/>
          </a:prstGeom>
        </p:spPr>
      </p:pic>
      <p:sp>
        <p:nvSpPr>
          <p:cNvPr id="4" name="Snakkeboble: rektangel med avrundede hjørner 3">
            <a:extLst>
              <a:ext uri="{FF2B5EF4-FFF2-40B4-BE49-F238E27FC236}">
                <a16:creationId xmlns:a16="http://schemas.microsoft.com/office/drawing/2014/main" id="{6F1D8B79-BE79-CB61-05A9-B7447FE3AB37}"/>
              </a:ext>
            </a:extLst>
          </p:cNvPr>
          <p:cNvSpPr/>
          <p:nvPr/>
        </p:nvSpPr>
        <p:spPr>
          <a:xfrm>
            <a:off x="6768928" y="1616638"/>
            <a:ext cx="5042072" cy="2555312"/>
          </a:xfrm>
          <a:prstGeom prst="wedgeRoundRectCallout">
            <a:avLst>
              <a:gd name="adj1" fmla="val -31555"/>
              <a:gd name="adj2" fmla="val 683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/>
              <a:t>ASA:</a:t>
            </a:r>
            <a:r>
              <a:rPr lang="nb-NO" sz="2000" dirty="0"/>
              <a:t> </a:t>
            </a:r>
            <a:br>
              <a:rPr lang="nb-NO" sz="2000" dirty="0"/>
            </a:br>
            <a:r>
              <a:rPr lang="nb-NO" sz="2000" dirty="0"/>
              <a:t>måler gjennomsnittlig revisjon til den sesongjusterte serien basert på empiriske simuleringer.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036D249-9561-3B04-0055-3E625CC6DD1B}"/>
              </a:ext>
            </a:extLst>
          </p:cNvPr>
          <p:cNvSpPr txBox="1"/>
          <p:nvPr/>
        </p:nvSpPr>
        <p:spPr>
          <a:xfrm>
            <a:off x="1523999" y="1790700"/>
            <a:ext cx="4457701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2000" dirty="0"/>
              <a:t>REVISJONS HISTORIKK: </a:t>
            </a:r>
            <a:br>
              <a:rPr lang="nb-NO" sz="2000" dirty="0"/>
            </a:br>
            <a:r>
              <a:rPr lang="nb-NO" sz="2000" dirty="0"/>
              <a:t>Gjennomsnittlig absolutt revisjon i sesongjustert serie</a:t>
            </a:r>
            <a:br>
              <a:rPr lang="nb-NO" sz="2000" dirty="0"/>
            </a:br>
            <a:endParaRPr lang="nb-NO" sz="2000" dirty="0"/>
          </a:p>
          <a:p>
            <a:r>
              <a:rPr lang="nb-NO" sz="2000" dirty="0"/>
              <a:t>Jo mindre jo bedre </a:t>
            </a:r>
            <a:br>
              <a:rPr lang="nb-NO" sz="2000" dirty="0"/>
            </a:br>
            <a:br>
              <a:rPr lang="nb-NO" sz="2000" dirty="0"/>
            </a:br>
            <a:br>
              <a:rPr lang="nb-NO" sz="2000" dirty="0"/>
            </a:br>
            <a:br>
              <a:rPr lang="nb-NO" sz="2000" dirty="0"/>
            </a:br>
            <a:endParaRPr lang="nb-NO" sz="2000" b="1" i="1" dirty="0"/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15B0C0FF-6947-E805-A169-8165C9C19954}"/>
              </a:ext>
            </a:extLst>
          </p:cNvPr>
          <p:cNvSpPr/>
          <p:nvPr/>
        </p:nvSpPr>
        <p:spPr>
          <a:xfrm>
            <a:off x="9124950" y="5995987"/>
            <a:ext cx="704850" cy="190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313B57AE-8AD9-48FB-B458-8CA4E421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90" y="5514647"/>
            <a:ext cx="3286125" cy="1323975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5855A61-D544-4E44-A560-4D105D8C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" y="19378"/>
            <a:ext cx="12063412" cy="6171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9CEAE-DA4F-4A48-B2B1-F662CF045AF5}"/>
              </a:ext>
            </a:extLst>
          </p:cNvPr>
          <p:cNvSpPr txBox="1"/>
          <p:nvPr/>
        </p:nvSpPr>
        <p:spPr>
          <a:xfrm>
            <a:off x="6599782" y="5261173"/>
            <a:ext cx="5242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= Best alternative</a:t>
            </a:r>
            <a:br>
              <a:rPr lang="en-GB" sz="2000" dirty="0"/>
            </a:br>
            <a:r>
              <a:rPr lang="en-GB" sz="2000" dirty="0"/>
              <a:t>B = Acceptable</a:t>
            </a:r>
          </a:p>
          <a:p>
            <a:r>
              <a:rPr lang="en-GB" sz="2000" dirty="0"/>
              <a:t>C= To be avoided </a:t>
            </a:r>
            <a:br>
              <a:rPr lang="en-GB" sz="2000" dirty="0"/>
            </a:br>
            <a:endParaRPr lang="en-GB" sz="1800" dirty="0"/>
          </a:p>
          <a:p>
            <a:r>
              <a:rPr lang="en-GB" sz="1800" dirty="0"/>
              <a:t>Sometimes referred to ESS guideline </a:t>
            </a:r>
          </a:p>
        </p:txBody>
      </p:sp>
      <p:sp useBgFill="1">
        <p:nvSpPr>
          <p:cNvPr id="2" name="TekstSylinder 1">
            <a:extLst>
              <a:ext uri="{FF2B5EF4-FFF2-40B4-BE49-F238E27FC236}">
                <a16:creationId xmlns:a16="http://schemas.microsoft.com/office/drawing/2014/main" id="{AC93DCFB-9EB7-46E9-ABD1-04E4D1CAEE6C}"/>
              </a:ext>
            </a:extLst>
          </p:cNvPr>
          <p:cNvSpPr txBox="1"/>
          <p:nvPr/>
        </p:nvSpPr>
        <p:spPr>
          <a:xfrm>
            <a:off x="6560030" y="1030473"/>
            <a:ext cx="5527924" cy="58116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rgbClr val="0070C0"/>
                </a:solidFill>
              </a:rPr>
              <a:t>Utviklet for å </a:t>
            </a:r>
            <a:r>
              <a:rPr lang="nb-NO" sz="2800" b="1" dirty="0">
                <a:solidFill>
                  <a:srgbClr val="0070C0"/>
                </a:solidFill>
              </a:rPr>
              <a:t>fremme beste praksis: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0070C0"/>
                </a:solidFill>
              </a:rPr>
              <a:t>oppnå </a:t>
            </a:r>
            <a:r>
              <a:rPr lang="nb-NO" sz="2800" b="1" dirty="0">
                <a:solidFill>
                  <a:srgbClr val="0070C0"/>
                </a:solidFill>
              </a:rPr>
              <a:t>harmonisering</a:t>
            </a:r>
            <a:r>
              <a:rPr lang="nb-NO" sz="2800" dirty="0">
                <a:solidFill>
                  <a:srgbClr val="0070C0"/>
                </a:solidFill>
              </a:rPr>
              <a:t> på tvers av nasjonale prosesser</a:t>
            </a:r>
            <a:br>
              <a:rPr lang="nb-NO" sz="2800" dirty="0">
                <a:solidFill>
                  <a:srgbClr val="0070C0"/>
                </a:solidFill>
              </a:rPr>
            </a:br>
            <a:endParaRPr lang="nb-NO" sz="2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0070C0"/>
                </a:solidFill>
              </a:rPr>
              <a:t> </a:t>
            </a:r>
            <a:r>
              <a:rPr lang="nb-NO" sz="2800" b="1" dirty="0">
                <a:solidFill>
                  <a:srgbClr val="0070C0"/>
                </a:solidFill>
              </a:rPr>
              <a:t>forbedre sammenlign-barheten </a:t>
            </a:r>
            <a:r>
              <a:rPr lang="nb-NO" sz="2800" dirty="0">
                <a:solidFill>
                  <a:srgbClr val="0070C0"/>
                </a:solidFill>
              </a:rPr>
              <a:t>mellom resultatene</a:t>
            </a:r>
            <a:br>
              <a:rPr lang="nb-NO" sz="2800" dirty="0">
                <a:solidFill>
                  <a:srgbClr val="0070C0"/>
                </a:solidFill>
              </a:rPr>
            </a:br>
            <a:endParaRPr lang="nb-NO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rgbClr val="0070C0"/>
                </a:solidFill>
              </a:rPr>
              <a:t>Øke robustheten </a:t>
            </a:r>
            <a:r>
              <a:rPr lang="nb-NO" sz="2800" dirty="0">
                <a:solidFill>
                  <a:srgbClr val="0070C0"/>
                </a:solidFill>
              </a:rPr>
              <a:t>til europeiske aggregater</a:t>
            </a:r>
            <a:br>
              <a:rPr lang="nb-NO" sz="2800" dirty="0">
                <a:solidFill>
                  <a:schemeClr val="accent4"/>
                </a:solidFill>
              </a:rPr>
            </a:br>
            <a:br>
              <a:rPr lang="nb-NO" sz="1400" dirty="0"/>
            </a:br>
            <a:r>
              <a:rPr lang="nb-NO" sz="2400" dirty="0"/>
              <a:t>A) Beste praksis </a:t>
            </a:r>
            <a:r>
              <a:rPr lang="nb-NO" sz="2400" b="1" dirty="0"/>
              <a:t>(BP)</a:t>
            </a:r>
            <a:br>
              <a:rPr lang="nb-NO" sz="2400" dirty="0"/>
            </a:br>
            <a:r>
              <a:rPr lang="nb-NO" sz="2400" dirty="0"/>
              <a:t>B) Akseptabelt </a:t>
            </a:r>
            <a:br>
              <a:rPr lang="nb-NO" sz="2400" dirty="0"/>
            </a:br>
            <a:r>
              <a:rPr lang="nb-NO" sz="2400" dirty="0"/>
              <a:t>C) Bør unngås</a:t>
            </a:r>
            <a:br>
              <a:rPr lang="nb-NO" sz="2400" dirty="0"/>
            </a:br>
            <a:endParaRPr lang="nb-NO" sz="1600" dirty="0"/>
          </a:p>
        </p:txBody>
      </p:sp>
      <p:sp useBgFill="1">
        <p:nvSpPr>
          <p:cNvPr id="6" name="TekstSylinder 5">
            <a:extLst>
              <a:ext uri="{FF2B5EF4-FFF2-40B4-BE49-F238E27FC236}">
                <a16:creationId xmlns:a16="http://schemas.microsoft.com/office/drawing/2014/main" id="{6037C113-DFAB-4B25-AFBE-95991771B33F}"/>
              </a:ext>
            </a:extLst>
          </p:cNvPr>
          <p:cNvSpPr txBox="1"/>
          <p:nvPr/>
        </p:nvSpPr>
        <p:spPr>
          <a:xfrm>
            <a:off x="6096000" y="1634250"/>
            <a:ext cx="355028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b-NO" dirty="0"/>
              <a:t>  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AC539FB-2C84-DEC1-0387-9219FE5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41" y="959475"/>
            <a:ext cx="3549391" cy="500737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425F9B6-2E91-D5E9-715D-82E99811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104" y="927382"/>
            <a:ext cx="1153588" cy="17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6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47C11A23-D6B9-47DC-DDAF-F4CF350E8106}"/>
              </a:ext>
            </a:extLst>
          </p:cNvPr>
          <p:cNvSpPr/>
          <p:nvPr/>
        </p:nvSpPr>
        <p:spPr>
          <a:xfrm>
            <a:off x="5886452" y="5517327"/>
            <a:ext cx="5915024" cy="1200150"/>
          </a:xfrm>
          <a:prstGeom prst="wedgeRoundRectCallout">
            <a:avLst>
              <a:gd name="adj1" fmla="val -68397"/>
              <a:gd name="adj2" fmla="val -599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ACH viser gjennomsnittlig revisjon i månedlige (</a:t>
            </a:r>
            <a:r>
              <a:rPr lang="nb-NO" sz="2000" dirty="0" err="1"/>
              <a:t>kvartalsvise</a:t>
            </a:r>
            <a:r>
              <a:rPr lang="nb-NO" sz="2000" dirty="0"/>
              <a:t>) vekstrater for sesongjustert tall basert på empiriske simuleringer.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036D249-9561-3B04-0055-3E625CC6DD1B}"/>
              </a:ext>
            </a:extLst>
          </p:cNvPr>
          <p:cNvSpPr txBox="1"/>
          <p:nvPr/>
        </p:nvSpPr>
        <p:spPr>
          <a:xfrm>
            <a:off x="1523999" y="2028825"/>
            <a:ext cx="4457701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2000" dirty="0"/>
              <a:t>REVISJONS HISTORIKK: </a:t>
            </a:r>
            <a:br>
              <a:rPr lang="nb-NO" sz="2000" dirty="0"/>
            </a:br>
            <a:r>
              <a:rPr lang="nb-NO" sz="2000" dirty="0"/>
              <a:t>Gjennomsnittlig absolutt revisjon i sesongjustert serie</a:t>
            </a:r>
            <a:br>
              <a:rPr lang="nb-NO" sz="2000" dirty="0"/>
            </a:br>
            <a:endParaRPr lang="nb-NO" sz="2000" dirty="0"/>
          </a:p>
          <a:p>
            <a:r>
              <a:rPr lang="nb-NO" sz="2000" dirty="0"/>
              <a:t>Jo mindre jo bedre </a:t>
            </a:r>
            <a:br>
              <a:rPr lang="nb-NO" sz="2000" dirty="0"/>
            </a:br>
            <a:br>
              <a:rPr lang="nb-NO" sz="2000" dirty="0"/>
            </a:br>
            <a:br>
              <a:rPr lang="nb-NO" sz="2000" dirty="0"/>
            </a:br>
            <a:br>
              <a:rPr lang="nb-NO" sz="2000" dirty="0"/>
            </a:br>
            <a:endParaRPr lang="nb-NO" sz="2000" b="1" i="1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F59DC8E-9793-A255-19E1-5E795452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8850"/>
            <a:ext cx="6144754" cy="2667173"/>
          </a:xfrm>
          <a:prstGeom prst="rect">
            <a:avLst/>
          </a:prstGeom>
        </p:spPr>
      </p:pic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15B0C0FF-6947-E805-A169-8165C9C19954}"/>
              </a:ext>
            </a:extLst>
          </p:cNvPr>
          <p:cNvSpPr/>
          <p:nvPr/>
        </p:nvSpPr>
        <p:spPr>
          <a:xfrm>
            <a:off x="8277224" y="3790951"/>
            <a:ext cx="923925" cy="1714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809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77346E-99C8-637D-C229-6159C26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STAR og ANOVA litt mer jobb…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BADDFA-CE0F-51A0-AC40-5B98AA18C5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Ligger ikke ferdig i </a:t>
            </a:r>
            <a:r>
              <a:rPr lang="nb-NO" dirty="0" err="1"/>
              <a:t>Jdemetra</a:t>
            </a:r>
            <a:r>
              <a:rPr lang="nb-NO" dirty="0"/>
              <a:t>+ men nyttig</a:t>
            </a:r>
          </a:p>
        </p:txBody>
      </p:sp>
    </p:spTree>
    <p:extLst>
      <p:ext uri="{BB962C8B-B14F-4D97-AF65-F5344CB8AC3E}">
        <p14:creationId xmlns:p14="http://schemas.microsoft.com/office/powerpoint/2010/main" val="1538437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5" name="Snakkeboble: rektangel med avrundede hjørner 4">
            <a:extLst>
              <a:ext uri="{FF2B5EF4-FFF2-40B4-BE49-F238E27FC236}">
                <a16:creationId xmlns:a16="http://schemas.microsoft.com/office/drawing/2014/main" id="{47C11A23-D6B9-47DC-DDAF-F4CF350E8106}"/>
              </a:ext>
            </a:extLst>
          </p:cNvPr>
          <p:cNvSpPr/>
          <p:nvPr/>
        </p:nvSpPr>
        <p:spPr>
          <a:xfrm>
            <a:off x="6553200" y="2266950"/>
            <a:ext cx="5457824" cy="2402711"/>
          </a:xfrm>
          <a:prstGeom prst="wedgeRoundRectCallout">
            <a:avLst>
              <a:gd name="adj1" fmla="val -47949"/>
              <a:gd name="adj2" fmla="val 96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/>
              <a:t> Indikator på hvor mye det siste sesongjusterte tallet vil revideres </a:t>
            </a:r>
          </a:p>
          <a:p>
            <a:pPr algn="ctr"/>
            <a:r>
              <a:rPr lang="nb-NO" sz="2000" b="1" dirty="0"/>
              <a:t>når en ny observasjon kommer til.</a:t>
            </a:r>
            <a:br>
              <a:rPr lang="nb-NO" sz="2000" dirty="0"/>
            </a:br>
            <a:r>
              <a:rPr lang="nb-NO" sz="2000" dirty="0"/>
              <a:t>Revisjonen normalt om lag </a:t>
            </a:r>
          </a:p>
          <a:p>
            <a:pPr algn="ctr"/>
            <a:r>
              <a:rPr lang="nb-NO" sz="2000" dirty="0"/>
              <a:t>halvparten av beregnet STAR-verdi dvs. STAR/2</a:t>
            </a:r>
          </a:p>
          <a:p>
            <a:pPr algn="ctr"/>
            <a:endParaRPr lang="nb-NO" sz="2000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036D249-9561-3B04-0055-3E625CC6DD1B}"/>
              </a:ext>
            </a:extLst>
          </p:cNvPr>
          <p:cNvSpPr txBox="1"/>
          <p:nvPr/>
        </p:nvSpPr>
        <p:spPr>
          <a:xfrm>
            <a:off x="171450" y="1990725"/>
            <a:ext cx="6162675" cy="3477875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2000" dirty="0" err="1"/>
              <a:t>Stability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Trend and </a:t>
            </a:r>
            <a:r>
              <a:rPr lang="nb-NO" sz="2000" dirty="0" err="1"/>
              <a:t>Adjusted</a:t>
            </a:r>
            <a:r>
              <a:rPr lang="nb-NO" sz="2000" dirty="0"/>
              <a:t> Series </a:t>
            </a:r>
            <a:r>
              <a:rPr lang="nb-NO" sz="2000" dirty="0" err="1"/>
              <a:t>Rating</a:t>
            </a:r>
            <a:r>
              <a:rPr lang="nb-NO" sz="2000" dirty="0"/>
              <a:t> (</a:t>
            </a:r>
            <a:r>
              <a:rPr lang="nb-NO" sz="2000" b="1" dirty="0"/>
              <a:t>STAR</a:t>
            </a:r>
            <a:r>
              <a:rPr lang="nb-NO" sz="2000" dirty="0"/>
              <a:t>), dvs. Stabilitet i trend og sesongjustert serie</a:t>
            </a:r>
          </a:p>
          <a:p>
            <a:endParaRPr lang="nb-NO" sz="2000" dirty="0"/>
          </a:p>
          <a:p>
            <a:r>
              <a:rPr lang="nb-NO" sz="2000" dirty="0"/>
              <a:t>En STAR-verdi nær null indikerer en liten irregulær komponent, dvs. mindre støy i serien. </a:t>
            </a:r>
          </a:p>
          <a:p>
            <a:endParaRPr lang="nb-NO" sz="2000" dirty="0"/>
          </a:p>
          <a:p>
            <a:r>
              <a:rPr lang="nb-NO" sz="2000" dirty="0"/>
              <a:t>En tommelfingerregel er at for månedlige serier skal STAR ligger under 2 og for kvartalsserier under 1.</a:t>
            </a:r>
          </a:p>
          <a:p>
            <a:endParaRPr lang="nb-NO" sz="2000" dirty="0"/>
          </a:p>
          <a:p>
            <a:r>
              <a:rPr lang="nb-NO" sz="2000" dirty="0"/>
              <a:t>Kun anvendbar på multiplikativ modell</a:t>
            </a:r>
            <a:endParaRPr lang="nb-NO" sz="2000" b="1" i="1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3EC5BC8-7F35-0235-7567-65123B5F7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98" y="409706"/>
            <a:ext cx="7173326" cy="1638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9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3B332C37-FFAB-4D82-9B47-2899729A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190990"/>
            <a:ext cx="10109098" cy="666701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F036D249-9561-3B04-0055-3E625CC6DD1B}"/>
              </a:ext>
            </a:extLst>
          </p:cNvPr>
          <p:cNvSpPr txBox="1"/>
          <p:nvPr/>
        </p:nvSpPr>
        <p:spPr>
          <a:xfrm>
            <a:off x="1466850" y="2314575"/>
            <a:ext cx="6162675" cy="3477875"/>
          </a:xfrm>
          <a:prstGeom prst="rect">
            <a:avLst/>
          </a:prstGeo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2000" b="1" dirty="0"/>
              <a:t>Variansanalyse (ANOVA) </a:t>
            </a:r>
            <a:endParaRPr lang="nb-NO" sz="2000" dirty="0"/>
          </a:p>
          <a:p>
            <a:r>
              <a:rPr lang="nb-NO" sz="2000" dirty="0"/>
              <a:t>Denne testen viser hvor stor andel av endringene i sesongjusterte tall som forklares av trenden.</a:t>
            </a:r>
            <a:br>
              <a:rPr lang="nb-NO" sz="2000" dirty="0"/>
            </a:br>
            <a:endParaRPr lang="nb-NO" sz="2000" dirty="0"/>
          </a:p>
          <a:p>
            <a:r>
              <a:rPr lang="nb-NO" sz="2000" dirty="0"/>
              <a:t>Dersom ANOVA er lik 1 er trend og sesongjustert serie identiske. </a:t>
            </a:r>
          </a:p>
          <a:p>
            <a:endParaRPr lang="nb-NO" sz="2000" dirty="0"/>
          </a:p>
          <a:p>
            <a:r>
              <a:rPr lang="nb-NO" sz="2000" dirty="0"/>
              <a:t>En ANOVA-verdi nær 0 tilsier at sesongjustert serie i stor grad preges av den irregulære komponenten.</a:t>
            </a:r>
          </a:p>
          <a:p>
            <a:endParaRPr lang="nb-NO" sz="20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44F3C69B-E336-937F-936E-A2D83870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40" y="304531"/>
            <a:ext cx="5877745" cy="19243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2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8A52ED2A-7AA2-E5ED-461A-A6373A29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5" y="72190"/>
            <a:ext cx="11613768" cy="678580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3E2AD80-B800-5A8F-0438-870E9F77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9" y="5127448"/>
            <a:ext cx="11071309" cy="165836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C3D1E43-04B7-F0AB-D70A-AD2B8059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858" y="3531259"/>
            <a:ext cx="1247479" cy="1759905"/>
          </a:xfrm>
          <a:prstGeom prst="rect">
            <a:avLst/>
          </a:prstGeom>
        </p:spPr>
      </p:pic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67CB52E1-3D95-7FD4-F4A2-CEE38CEBE654}"/>
              </a:ext>
            </a:extLst>
          </p:cNvPr>
          <p:cNvCxnSpPr>
            <a:cxnSpLocks/>
          </p:cNvCxnSpPr>
          <p:nvPr/>
        </p:nvCxnSpPr>
        <p:spPr>
          <a:xfrm>
            <a:off x="3384884" y="6312568"/>
            <a:ext cx="451585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3F473486-63EC-10CE-F6C8-DD2EE8C4343E}"/>
              </a:ext>
            </a:extLst>
          </p:cNvPr>
          <p:cNvCxnSpPr>
            <a:cxnSpLocks/>
          </p:cNvCxnSpPr>
          <p:nvPr/>
        </p:nvCxnSpPr>
        <p:spPr>
          <a:xfrm>
            <a:off x="8429625" y="6312568"/>
            <a:ext cx="19952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3A9006D1-9DF2-ED71-6782-7077EDEF92B3}"/>
              </a:ext>
            </a:extLst>
          </p:cNvPr>
          <p:cNvCxnSpPr>
            <a:cxnSpLocks/>
          </p:cNvCxnSpPr>
          <p:nvPr/>
        </p:nvCxnSpPr>
        <p:spPr>
          <a:xfrm>
            <a:off x="333375" y="6674518"/>
            <a:ext cx="28810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E4BC2D0-7A9E-77CB-77B8-825796DCD1A5}"/>
              </a:ext>
            </a:extLst>
          </p:cNvPr>
          <p:cNvSpPr txBox="1"/>
          <p:nvPr/>
        </p:nvSpPr>
        <p:spPr>
          <a:xfrm>
            <a:off x="1680442" y="3330"/>
            <a:ext cx="89521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4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</a:t>
            </a:r>
            <a:r>
              <a:rPr lang="nb-NO" sz="14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https://ec.europa.eu/eurostat/web/products-manuals-and-guidelines/w/</a:t>
            </a:r>
            <a:r>
              <a:rPr lang="nb-NO" sz="18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ks-gq-24-012</a:t>
            </a:r>
            <a:r>
              <a:rPr lang="nb-NO" sz="1400" dirty="0">
                <a:solidFill>
                  <a:srgbClr val="0563C1"/>
                </a:solidFill>
              </a:rPr>
              <a:t> 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67676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087C39-6697-4974-8D72-24DCBC6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9" y="123200"/>
            <a:ext cx="11466549" cy="1311128"/>
          </a:xfrm>
        </p:spPr>
        <p:txBody>
          <a:bodyPr/>
          <a:lstStyle/>
          <a:p>
            <a:r>
              <a:rPr lang="nb-NO" dirty="0"/>
              <a:t>Kapitlene i ESS guideline for sesongjustering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E14040-351F-4CAC-813A-656CDBB729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960888"/>
            <a:ext cx="10455008" cy="5897112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nb-NO" dirty="0"/>
              <a:t>En policy for sesongjustering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b="1" dirty="0"/>
              <a:t>Prekorrigering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dirty="0"/>
              <a:t>Sesongjustering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b="1" dirty="0"/>
              <a:t>Revisjonspolicy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dirty="0"/>
              <a:t>Nøyaktighet av sesongjustering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dirty="0"/>
              <a:t>Spesifikke spørsmål om sesongjustering </a:t>
            </a:r>
            <a:br>
              <a:rPr lang="nb-NO" dirty="0"/>
            </a:br>
            <a:r>
              <a:rPr lang="nb-NO" dirty="0"/>
              <a:t>     (veldig kort, </a:t>
            </a:r>
            <a:r>
              <a:rPr lang="nb-NO" b="1" i="1" dirty="0"/>
              <a:t>lang</a:t>
            </a:r>
            <a:r>
              <a:rPr lang="nb-NO" dirty="0"/>
              <a:t> eller problematisk tidsserie)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dirty="0"/>
              <a:t>Sesongjustering av </a:t>
            </a:r>
            <a:r>
              <a:rPr lang="nb-NO" b="1" i="1" dirty="0"/>
              <a:t>ukentlige og daglige data</a:t>
            </a:r>
            <a:r>
              <a:rPr lang="nb-NO" dirty="0"/>
              <a:t>	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nb-NO" dirty="0"/>
              <a:t>Datapresentasjon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AC6C19C-6946-4FC5-8F4F-62DC070BB274}"/>
              </a:ext>
            </a:extLst>
          </p:cNvPr>
          <p:cNvSpPr txBox="1"/>
          <p:nvPr/>
        </p:nvSpPr>
        <p:spPr>
          <a:xfrm>
            <a:off x="8782050" y="1643572"/>
            <a:ext cx="3267075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i="1" dirty="0"/>
              <a:t>Innføringskurset:</a:t>
            </a:r>
          </a:p>
          <a:p>
            <a:r>
              <a:rPr lang="nb-NO" sz="2800" i="1" dirty="0"/>
              <a:t>si litt om data-presentasjon &amp; dokumentasjon</a:t>
            </a:r>
          </a:p>
          <a:p>
            <a:br>
              <a:rPr lang="nb-NO" sz="2800" i="1" dirty="0"/>
            </a:br>
            <a:r>
              <a:rPr lang="nb-NO" sz="2800" i="1" dirty="0"/>
              <a:t>Mer detaljer i påbygningskurset</a:t>
            </a:r>
          </a:p>
        </p:txBody>
      </p:sp>
    </p:spTree>
    <p:extLst>
      <p:ext uri="{BB962C8B-B14F-4D97-AF65-F5344CB8AC3E}">
        <p14:creationId xmlns:p14="http://schemas.microsoft.com/office/powerpoint/2010/main" val="61313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087C39-6697-4974-8D72-24DCBC6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47" y="231265"/>
            <a:ext cx="11574780" cy="1311128"/>
          </a:xfrm>
        </p:spPr>
        <p:txBody>
          <a:bodyPr>
            <a:normAutofit/>
          </a:bodyPr>
          <a:lstStyle/>
          <a:p>
            <a:r>
              <a:rPr lang="nb-NO" dirty="0"/>
              <a:t>ESS guideline for sesongjustering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4E14040-351F-4CAC-813A-656CDBB729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8" y="1088106"/>
            <a:ext cx="10455008" cy="5646694"/>
          </a:xfrm>
        </p:spPr>
        <p:txBody>
          <a:bodyPr/>
          <a:lstStyle/>
          <a:p>
            <a:endParaRPr lang="nb-NO" sz="2800" dirty="0"/>
          </a:p>
          <a:p>
            <a:r>
              <a:rPr lang="nb-NO" sz="4000" dirty="0"/>
              <a:t> JDemetra+ utviklet for </a:t>
            </a:r>
            <a:br>
              <a:rPr lang="nb-NO" sz="4000" dirty="0"/>
            </a:br>
            <a:r>
              <a:rPr lang="nb-NO" sz="4000" dirty="0"/>
              <a:t>implementering av beste praksis</a:t>
            </a:r>
            <a:br>
              <a:rPr lang="nb-NO" sz="4000" dirty="0"/>
            </a:br>
            <a:endParaRPr lang="nb-NO" sz="4000" dirty="0"/>
          </a:p>
          <a:p>
            <a:r>
              <a:rPr lang="nb-NO" sz="4000" dirty="0"/>
              <a:t> </a:t>
            </a:r>
            <a:r>
              <a:rPr lang="nb-NO" sz="4000" dirty="0" err="1"/>
              <a:t>RJDemetra</a:t>
            </a:r>
            <a:r>
              <a:rPr lang="nb-NO" sz="4000" dirty="0"/>
              <a:t>: r-grensesnitt til JD+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59CB06B-5C25-4FF5-A0B9-996AB9A8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95" y="1488729"/>
            <a:ext cx="1511629" cy="897607"/>
          </a:xfrm>
          <a:prstGeom prst="rect">
            <a:avLst/>
          </a:prstGeom>
        </p:spPr>
      </p:pic>
      <p:pic>
        <p:nvPicPr>
          <p:cNvPr id="1026" name="Picture 2" descr="Interface to JDemetra+ Seasonal Adjustment Software • RJDemetra">
            <a:extLst>
              <a:ext uri="{FF2B5EF4-FFF2-40B4-BE49-F238E27FC236}">
                <a16:creationId xmlns:a16="http://schemas.microsoft.com/office/drawing/2014/main" id="{D79F695F-795B-F3A5-A713-D4264072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316" y="4461321"/>
            <a:ext cx="1090942" cy="12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80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dirty="0"/>
              <a:t>ESS Guideline Kap. 10: Datapresentasjon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2975" y="1714500"/>
            <a:ext cx="11249024" cy="54357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b-NO" dirty="0"/>
              <a:t>10.1. </a:t>
            </a:r>
            <a:r>
              <a:rPr lang="nb-NO" b="1" dirty="0"/>
              <a:t>Datatilgjengelighet</a:t>
            </a:r>
            <a:r>
              <a:rPr lang="nb-NO" dirty="0"/>
              <a:t> i databaser</a:t>
            </a:r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10.2. </a:t>
            </a:r>
            <a:r>
              <a:rPr lang="nb-NO" b="1" dirty="0"/>
              <a:t>pressemeldinger</a:t>
            </a:r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10.3. </a:t>
            </a:r>
            <a:r>
              <a:rPr lang="nb-NO" b="1" dirty="0"/>
              <a:t>Dokumentere</a:t>
            </a:r>
            <a:r>
              <a:rPr lang="nb-NO" dirty="0"/>
              <a:t> metadata for sesongjustering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E76BF1D-355A-751E-3296-C5B407DC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31" y="1356819"/>
            <a:ext cx="5447983" cy="1126876"/>
          </a:xfrm>
          <a:prstGeom prst="rect">
            <a:avLst/>
          </a:prstGeom>
        </p:spPr>
      </p:pic>
      <p:pic>
        <p:nvPicPr>
          <p:cNvPr id="1026" name="Picture 2" descr="Vaskelapp til Bondevik – NRK Vestfold og Telemark – Lokale nyheter, TV og  radio">
            <a:extLst>
              <a:ext uri="{FF2B5EF4-FFF2-40B4-BE49-F238E27FC236}">
                <a16:creationId xmlns:a16="http://schemas.microsoft.com/office/drawing/2014/main" id="{124D3650-59B8-ED2C-B1CB-E16A9A48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223" y="4678351"/>
            <a:ext cx="2338719" cy="18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42FFAFF9-7F96-E2F8-EB60-8E116E97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222" y="2179649"/>
            <a:ext cx="2641722" cy="187097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9F37ADF-ABDA-A9E4-348C-291BA88FB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775" y="3311914"/>
            <a:ext cx="1656842" cy="10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308674"/>
            <a:ext cx="11660371" cy="1311128"/>
          </a:xfrm>
        </p:spPr>
        <p:txBody>
          <a:bodyPr>
            <a:normAutofit/>
          </a:bodyPr>
          <a:lstStyle/>
          <a:p>
            <a:r>
              <a:rPr lang="nb-NO" sz="4000" dirty="0"/>
              <a:t>ESS Guideline kap. 10.1: Datatilgjengelighet i databaser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2975" y="1714500"/>
            <a:ext cx="11249024" cy="543573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b-NO" dirty="0"/>
              <a:t>B)  AKSEPTABELT: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Systematisk lagring av </a:t>
            </a:r>
            <a:r>
              <a:rPr lang="nb-NO" b="1" dirty="0"/>
              <a:t>ujusterte</a:t>
            </a:r>
            <a:r>
              <a:rPr lang="nb-NO" dirty="0"/>
              <a:t>, </a:t>
            </a:r>
            <a:r>
              <a:rPr lang="nb-NO" b="1" dirty="0"/>
              <a:t>sesongjusterte data </a:t>
            </a:r>
            <a:r>
              <a:rPr lang="nb-NO" dirty="0"/>
              <a:t>i en database, </a:t>
            </a:r>
            <a:br>
              <a:rPr lang="nb-NO" dirty="0"/>
            </a:br>
            <a:r>
              <a:rPr lang="nb-NO" dirty="0"/>
              <a:t>gjerne også </a:t>
            </a:r>
            <a:r>
              <a:rPr lang="nb-NO" b="1" dirty="0"/>
              <a:t>kalenderjusterte</a:t>
            </a:r>
            <a:r>
              <a:rPr lang="nb-NO" dirty="0"/>
              <a:t> data og </a:t>
            </a:r>
            <a:r>
              <a:rPr lang="nb-NO" b="1" dirty="0"/>
              <a:t>trend-</a:t>
            </a:r>
            <a:r>
              <a:rPr lang="nb-NO" dirty="0"/>
              <a:t>syklus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        </a:t>
            </a:r>
            <a:r>
              <a:rPr lang="nb-NO" b="1" i="1" dirty="0"/>
              <a:t>Ytterligere data og metadata </a:t>
            </a:r>
            <a:r>
              <a:rPr lang="nb-NO" dirty="0"/>
              <a:t>som kreves for å replisere prosessen dokumenteres, og bør gjøres </a:t>
            </a:r>
            <a:r>
              <a:rPr lang="nb-NO" b="1" i="1" dirty="0"/>
              <a:t>tilgjengelig på forespørsel</a:t>
            </a:r>
            <a:br>
              <a:rPr lang="nb-NO" dirty="0"/>
            </a:br>
            <a:endParaRPr lang="nb-NO" dirty="0"/>
          </a:p>
          <a:p>
            <a:pPr marL="457200" indent="-457200">
              <a:lnSpc>
                <a:spcPct val="100000"/>
              </a:lnSpc>
              <a:buAutoNum type="alphaUcParenR"/>
            </a:pPr>
            <a:r>
              <a:rPr lang="nb-NO" dirty="0"/>
              <a:t>B.P. Ideelt sett bør </a:t>
            </a:r>
            <a:r>
              <a:rPr lang="nb-NO" b="1" i="1" dirty="0"/>
              <a:t>også årganger inkluderes (versjoner pga. revisjon</a:t>
            </a:r>
            <a:r>
              <a:rPr lang="nb-NO" dirty="0"/>
              <a:t>). </a:t>
            </a:r>
            <a:r>
              <a:rPr lang="nb-NO" b="1" dirty="0"/>
              <a:t>Metadatastandarder</a:t>
            </a:r>
            <a:r>
              <a:rPr lang="nb-NO" dirty="0"/>
              <a:t> bør følges for å sikre at alle data kan utveksles enkelt og i samsvar med metadatamalen, se punkt 7.3 (SDMX-struktur)</a:t>
            </a:r>
            <a:br>
              <a:rPr lang="nb-NO" dirty="0"/>
            </a:br>
            <a:endParaRPr lang="nb-NO" dirty="0"/>
          </a:p>
          <a:p>
            <a:pPr marL="0" indent="0">
              <a:lnSpc>
                <a:spcPct val="100000"/>
              </a:lnSpc>
              <a:buNone/>
            </a:pPr>
            <a:r>
              <a:rPr lang="nb-NO" dirty="0"/>
              <a:t> C) BØR UNNGÅS: Ingen systematisk lagring av ujusterte </a:t>
            </a:r>
            <a:br>
              <a:rPr lang="nb-NO" dirty="0"/>
            </a:br>
            <a:r>
              <a:rPr lang="nb-NO" dirty="0"/>
              <a:t>      og sesongjusterte tidsserier.</a:t>
            </a:r>
          </a:p>
        </p:txBody>
      </p:sp>
    </p:spTree>
    <p:extLst>
      <p:ext uri="{BB962C8B-B14F-4D97-AF65-F5344CB8AC3E}">
        <p14:creationId xmlns:p14="http://schemas.microsoft.com/office/powerpoint/2010/main" val="369605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C98887-C6A8-4B3F-9EFA-91CD60ED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77" y="551048"/>
            <a:ext cx="11814483" cy="1311128"/>
          </a:xfrm>
        </p:spPr>
        <p:txBody>
          <a:bodyPr>
            <a:normAutofit/>
          </a:bodyPr>
          <a:lstStyle/>
          <a:p>
            <a:r>
              <a:rPr lang="nb-NO" sz="4000" dirty="0"/>
              <a:t>Formidling av statistikk med sesongvariasjon</a:t>
            </a:r>
            <a:r>
              <a:rPr lang="nb-NO" sz="2600" dirty="0"/>
              <a:t>(</a:t>
            </a:r>
            <a:r>
              <a:rPr lang="nb-NO" sz="2600" dirty="0">
                <a:hlinkClick r:id="rId3"/>
              </a:rPr>
              <a:t>Notater 33/2010) </a:t>
            </a:r>
            <a:endParaRPr lang="nb-NO" sz="26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411544-08CE-4F64-AAB6-7C29336E13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2171" y="1809011"/>
            <a:ext cx="11656542" cy="4995824"/>
          </a:xfrm>
          <a:solidFill>
            <a:schemeClr val="bg1"/>
          </a:solidFill>
        </p:spPr>
        <p:txBody>
          <a:bodyPr/>
          <a:lstStyle/>
          <a:p>
            <a:r>
              <a:rPr lang="nb-NO" dirty="0"/>
              <a:t>Betydelig innslag av tilfeldig variasjon i flere serier; påvirker nivå og vekstrater </a:t>
            </a:r>
          </a:p>
          <a:p>
            <a:r>
              <a:rPr lang="nb-NO" dirty="0"/>
              <a:t>Trend (glattet sesongjustert) viktig supplement i formidlingen</a:t>
            </a:r>
          </a:p>
          <a:p>
            <a:r>
              <a:rPr lang="nb-NO" dirty="0"/>
              <a:t>Anbefaler å lage en revisjonsrapport, årlig</a:t>
            </a:r>
          </a:p>
          <a:p>
            <a:r>
              <a:rPr lang="nb-NO" dirty="0"/>
              <a:t>Grafikk i formidlingen</a:t>
            </a:r>
          </a:p>
          <a:p>
            <a:r>
              <a:rPr lang="nb-NO" dirty="0"/>
              <a:t>Piggdiagram egnet til få fram usikkerheten i irregulær komponent</a:t>
            </a:r>
          </a:p>
          <a:p>
            <a:r>
              <a:rPr lang="nb-NO" dirty="0"/>
              <a:t>Bruk av bokser med forklaringer av begreper og sammenheng</a:t>
            </a:r>
          </a:p>
          <a:p>
            <a:endParaRPr lang="nb-NO" sz="2200" dirty="0">
              <a:hlinkClick r:id="rId3"/>
            </a:endParaRP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F27CA83-289F-2286-D894-809471BF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026" y="2606527"/>
            <a:ext cx="2718533" cy="128989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2C90CC-7355-7F47-02B9-8D0137642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656" y="3903134"/>
            <a:ext cx="1729029" cy="1767134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C4D83FB5-C4D4-523E-1011-B3B3C78CF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8301" y="5652833"/>
            <a:ext cx="1656842" cy="100336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EECD94B-E79C-4928-AC25-049DD4853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914" y="5782799"/>
            <a:ext cx="4286848" cy="8859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5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533BC21CF47478F006A4099542A47" ma:contentTypeVersion="13" ma:contentTypeDescription="Create a new document." ma:contentTypeScope="" ma:versionID="8674d8fbf03f766823920c0de65524d7">
  <xsd:schema xmlns:xsd="http://www.w3.org/2001/XMLSchema" xmlns:xs="http://www.w3.org/2001/XMLSchema" xmlns:p="http://schemas.microsoft.com/office/2006/metadata/properties" xmlns:ns3="e36263ca-df71-4464-aeb6-61fb532c8743" xmlns:ns4="195747f4-28e1-464b-840f-c4693bd84806" targetNamespace="http://schemas.microsoft.com/office/2006/metadata/properties" ma:root="true" ma:fieldsID="d8ea711a604021ebda7bfec12496444e" ns3:_="" ns4:_="">
    <xsd:import namespace="e36263ca-df71-4464-aeb6-61fb532c8743"/>
    <xsd:import namespace="195747f4-28e1-464b-840f-c4693bd848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263ca-df71-4464-aeb6-61fb532c8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5747f4-28e1-464b-840f-c4693bd8480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6263ca-df71-4464-aeb6-61fb532c8743" xsi:nil="true"/>
  </documentManagement>
</p:properties>
</file>

<file path=customXml/itemProps1.xml><?xml version="1.0" encoding="utf-8"?>
<ds:datastoreItem xmlns:ds="http://schemas.openxmlformats.org/officeDocument/2006/customXml" ds:itemID="{5867DBB3-734E-4AA4-8EF6-B7C6155F1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263ca-df71-4464-aeb6-61fb532c8743"/>
    <ds:schemaRef ds:uri="195747f4-28e1-464b-840f-c4693bd84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9AD03F-92FC-4483-B155-A9F7A8D148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D3515-AF27-4FF3-B500-7D7CE8A1C41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95747f4-28e1-464b-840f-c4693bd84806"/>
    <ds:schemaRef ds:uri="e36263ca-df71-4464-aeb6-61fb532c874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4291</TotalTime>
  <Words>1508</Words>
  <Application>Microsoft Office PowerPoint</Application>
  <PresentationFormat>Widescreen</PresentationFormat>
  <Paragraphs>189</Paragraphs>
  <Slides>33</Slides>
  <Notes>22</Notes>
  <HiddenSlides>9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42" baseType="lpstr">
      <vt:lpstr>Open Sans</vt:lpstr>
      <vt:lpstr>Roboto Condensed</vt:lpstr>
      <vt:lpstr>Arial</vt:lpstr>
      <vt:lpstr>-apple-system</vt:lpstr>
      <vt:lpstr>Segoe UI</vt:lpstr>
      <vt:lpstr>Calibri</vt:lpstr>
      <vt:lpstr>Aptos</vt:lpstr>
      <vt:lpstr>Wingdings</vt:lpstr>
      <vt:lpstr>Office-tema</vt:lpstr>
      <vt:lpstr>    Sesongjusteringskurs- introduksjon</vt:lpstr>
      <vt:lpstr>PowerPoint-presentasjon</vt:lpstr>
      <vt:lpstr>PowerPoint-presentasjon</vt:lpstr>
      <vt:lpstr>PowerPoint-presentasjon</vt:lpstr>
      <vt:lpstr>Kapitlene i ESS guideline for sesongjustering </vt:lpstr>
      <vt:lpstr>ESS guideline for sesongjustering </vt:lpstr>
      <vt:lpstr>ESS Guideline Kap. 10: Datapresentasjon</vt:lpstr>
      <vt:lpstr>ESS Guideline kap. 10.1: Datatilgjengelighet i databaser</vt:lpstr>
      <vt:lpstr>Formidling av statistikk med sesongvariasjon(Notater 33/2010) </vt:lpstr>
      <vt:lpstr>Piggdiagram</vt:lpstr>
      <vt:lpstr>ESS Guideline kap. 10.2: Pressemeldinger </vt:lpstr>
      <vt:lpstr>PowerPoint-presentasjon</vt:lpstr>
      <vt:lpstr>Dokumentasjon av sesongjusterte tall</vt:lpstr>
      <vt:lpstr>ESS Guideline kap. 10.3: Dokumentere metadata for sesongjustering</vt:lpstr>
      <vt:lpstr>Om sesongjustering</vt:lpstr>
      <vt:lpstr>PowerPoint-presentasjon</vt:lpstr>
      <vt:lpstr>Lage/redigere Om sesongjustering…</vt:lpstr>
      <vt:lpstr>PowerPoint-presentasjon</vt:lpstr>
      <vt:lpstr>Metodebiblioteket</vt:lpstr>
      <vt:lpstr>PowerPoint-presentasjon</vt:lpstr>
      <vt:lpstr>PowerPoint-presentasjon</vt:lpstr>
      <vt:lpstr>Egen Engange -gruppe om sesongjustering (tidl. yammer)</vt:lpstr>
      <vt:lpstr>PowerPoint-presentasjon</vt:lpstr>
      <vt:lpstr>Metodewiki: sesongjustering</vt:lpstr>
      <vt:lpstr>Teams: A20 - Sesongjustering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STAR og ANOVA litt mer jobb…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Wang, Jan Henrik</dc:creator>
  <cp:lastModifiedBy>Hamre, Jørn Ivar</cp:lastModifiedBy>
  <cp:revision>177</cp:revision>
  <dcterms:created xsi:type="dcterms:W3CDTF">2022-03-08T14:39:41Z</dcterms:created>
  <dcterms:modified xsi:type="dcterms:W3CDTF">2024-10-16T09:57:11Z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0x01010054A533BC21CF47478F006A4099542A47</vt:lpwstr>
  </property>
</Properties>
</file>